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3"/>
  </p:notesMasterIdLst>
  <p:handoutMasterIdLst>
    <p:handoutMasterId r:id="rId24"/>
  </p:handoutMasterIdLst>
  <p:sldIdLst>
    <p:sldId id="256" r:id="rId2"/>
    <p:sldId id="259" r:id="rId3"/>
    <p:sldId id="276" r:id="rId4"/>
    <p:sldId id="277" r:id="rId5"/>
    <p:sldId id="278" r:id="rId6"/>
    <p:sldId id="279" r:id="rId7"/>
    <p:sldId id="287" r:id="rId8"/>
    <p:sldId id="288" r:id="rId9"/>
    <p:sldId id="280" r:id="rId10"/>
    <p:sldId id="281" r:id="rId11"/>
    <p:sldId id="289" r:id="rId12"/>
    <p:sldId id="282" r:id="rId13"/>
    <p:sldId id="290" r:id="rId14"/>
    <p:sldId id="283" r:id="rId15"/>
    <p:sldId id="291" r:id="rId16"/>
    <p:sldId id="284" r:id="rId17"/>
    <p:sldId id="292" r:id="rId18"/>
    <p:sldId id="285" r:id="rId19"/>
    <p:sldId id="293" r:id="rId20"/>
    <p:sldId id="274" r:id="rId21"/>
    <p:sldId id="275"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3A0"/>
    <a:srgbClr val="FFD100"/>
    <a:srgbClr val="0C2340"/>
    <a:srgbClr val="00855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994"/>
    <p:restoredTop sz="77277"/>
  </p:normalViewPr>
  <p:slideViewPr>
    <p:cSldViewPr snapToGrid="0" snapToObjects="1">
      <p:cViewPr varScale="1">
        <p:scale>
          <a:sx n="127" d="100"/>
          <a:sy n="127" d="100"/>
        </p:scale>
        <p:origin x="200" y="672"/>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snapToObjects="1" showGuides="1">
      <p:cViewPr varScale="1">
        <p:scale>
          <a:sx n="150" d="100"/>
          <a:sy n="150" d="100"/>
        </p:scale>
        <p:origin x="4160" y="18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40B5AEC-DA65-9C5D-519C-20876A4E904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26C6B3B-248E-BF36-642B-F41CDC7D233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DEED89D-4402-EE4A-9811-87F9C4C9F77A}" type="datetimeFigureOut">
              <a:rPr lang="en-US" smtClean="0"/>
              <a:t>10/9/24</a:t>
            </a:fld>
            <a:endParaRPr lang="en-US"/>
          </a:p>
        </p:txBody>
      </p:sp>
      <p:sp>
        <p:nvSpPr>
          <p:cNvPr id="4" name="Footer Placeholder 3">
            <a:extLst>
              <a:ext uri="{FF2B5EF4-FFF2-40B4-BE49-F238E27FC236}">
                <a16:creationId xmlns:a16="http://schemas.microsoft.com/office/drawing/2014/main" id="{B07EC81C-4FF4-E4DD-A94F-E246D2D8F96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AB23417D-A910-8748-AB67-F901E88C2FB6}"/>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56340D0-ADD1-A24B-A510-884612EBEE7A}" type="slidenum">
              <a:rPr lang="en-US" smtClean="0"/>
              <a:t>‹#›</a:t>
            </a:fld>
            <a:endParaRPr lang="en-US"/>
          </a:p>
        </p:txBody>
      </p:sp>
    </p:spTree>
    <p:extLst>
      <p:ext uri="{BB962C8B-B14F-4D97-AF65-F5344CB8AC3E}">
        <p14:creationId xmlns:p14="http://schemas.microsoft.com/office/powerpoint/2010/main" val="198470877"/>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A330E24-4AF4-744C-A976-BB2CF4BE0A06}" type="datetimeFigureOut">
              <a:rPr lang="en-US" smtClean="0"/>
              <a:t>10/9/24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0ECC610-5721-6F4D-B2B9-8C66FCE96C21}" type="slidenum">
              <a:rPr lang="en-US" smtClean="0"/>
              <a:t>‹#›</a:t>
            </a:fld>
            <a:endParaRPr lang="en-US"/>
          </a:p>
        </p:txBody>
      </p:sp>
    </p:spTree>
    <p:extLst>
      <p:ext uri="{BB962C8B-B14F-4D97-AF65-F5344CB8AC3E}">
        <p14:creationId xmlns:p14="http://schemas.microsoft.com/office/powerpoint/2010/main" val="5414825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Do you recognize the foods shown?</a:t>
            </a:r>
            <a:endParaRPr lang="en-US" baseline="0" dirty="0"/>
          </a:p>
          <a:p>
            <a:r>
              <a:rPr lang="en-US" baseline="0" dirty="0"/>
              <a:t>What do know you  about them?</a:t>
            </a:r>
          </a:p>
          <a:p>
            <a:r>
              <a:rPr lang="en-US" baseline="0" dirty="0"/>
              <a:t>What are they?</a:t>
            </a:r>
          </a:p>
          <a:p>
            <a:r>
              <a:rPr lang="en-US" baseline="0" dirty="0"/>
              <a:t>What do they have in common?</a:t>
            </a:r>
          </a:p>
          <a:p>
            <a:r>
              <a:rPr lang="en-US" baseline="0" dirty="0"/>
              <a:t>Where do they come from?</a:t>
            </a:r>
            <a:endParaRPr lang="en-US" dirty="0"/>
          </a:p>
        </p:txBody>
      </p:sp>
      <p:sp>
        <p:nvSpPr>
          <p:cNvPr id="4" name="Slide Number Placeholder 3"/>
          <p:cNvSpPr>
            <a:spLocks noGrp="1"/>
          </p:cNvSpPr>
          <p:nvPr>
            <p:ph type="sldNum" sz="quarter" idx="5"/>
          </p:nvPr>
        </p:nvSpPr>
        <p:spPr/>
        <p:txBody>
          <a:bodyPr/>
          <a:lstStyle/>
          <a:p>
            <a:fld id="{E0ECC610-5721-6F4D-B2B9-8C66FCE96C21}" type="slidenum">
              <a:rPr lang="en-US" smtClean="0"/>
              <a:t>2</a:t>
            </a:fld>
            <a:endParaRPr lang="en-US"/>
          </a:p>
        </p:txBody>
      </p:sp>
    </p:spTree>
    <p:extLst>
      <p:ext uri="{BB962C8B-B14F-4D97-AF65-F5344CB8AC3E}">
        <p14:creationId xmlns:p14="http://schemas.microsoft.com/office/powerpoint/2010/main" val="25882778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3F63E5-A2E4-464A-85EA-A0763D428F1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3DF1598-CDD7-704B-4D1C-51FA3A33A9B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86D8E26-D696-C6E9-517E-9FBD43E99EB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0C89939-F772-7572-0243-DCCA5F12C565}"/>
              </a:ext>
            </a:extLst>
          </p:cNvPr>
          <p:cNvSpPr>
            <a:spLocks noGrp="1"/>
          </p:cNvSpPr>
          <p:nvPr>
            <p:ph type="sldNum" sz="quarter" idx="5"/>
          </p:nvPr>
        </p:nvSpPr>
        <p:spPr/>
        <p:txBody>
          <a:bodyPr/>
          <a:lstStyle/>
          <a:p>
            <a:fld id="{E0ECC610-5721-6F4D-B2B9-8C66FCE96C21}" type="slidenum">
              <a:rPr lang="en-US" smtClean="0"/>
              <a:t>11</a:t>
            </a:fld>
            <a:endParaRPr lang="en-US"/>
          </a:p>
        </p:txBody>
      </p:sp>
    </p:spTree>
    <p:extLst>
      <p:ext uri="{BB962C8B-B14F-4D97-AF65-F5344CB8AC3E}">
        <p14:creationId xmlns:p14="http://schemas.microsoft.com/office/powerpoint/2010/main" val="170850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Help students use context clues to identify which cow picture goes with each article.</a:t>
            </a:r>
          </a:p>
        </p:txBody>
      </p:sp>
      <p:sp>
        <p:nvSpPr>
          <p:cNvPr id="4" name="Slide Number Placeholder 3"/>
          <p:cNvSpPr>
            <a:spLocks noGrp="1"/>
          </p:cNvSpPr>
          <p:nvPr>
            <p:ph type="sldNum" sz="quarter" idx="5"/>
          </p:nvPr>
        </p:nvSpPr>
        <p:spPr/>
        <p:txBody>
          <a:bodyPr/>
          <a:lstStyle/>
          <a:p>
            <a:fld id="{E0ECC610-5721-6F4D-B2B9-8C66FCE96C21}" type="slidenum">
              <a:rPr lang="en-US" smtClean="0"/>
              <a:t>12</a:t>
            </a:fld>
            <a:endParaRPr lang="en-US"/>
          </a:p>
        </p:txBody>
      </p:sp>
    </p:spTree>
    <p:extLst>
      <p:ext uri="{BB962C8B-B14F-4D97-AF65-F5344CB8AC3E}">
        <p14:creationId xmlns:p14="http://schemas.microsoft.com/office/powerpoint/2010/main" val="33792974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52DC66-8015-2568-1E3D-D2A49915663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3D073B5-A5B6-50BF-7EC9-57FDE5950C5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3526A11-71F1-BAC0-1272-218BB7C4974B}"/>
              </a:ext>
            </a:extLst>
          </p:cNvPr>
          <p:cNvSpPr>
            <a:spLocks noGrp="1"/>
          </p:cNvSpPr>
          <p:nvPr>
            <p:ph type="body" idx="1"/>
          </p:nvPr>
        </p:nvSpPr>
        <p:spPr/>
        <p:txBody>
          <a:bodyPr/>
          <a:lstStyle/>
          <a:p>
            <a:endParaRPr lang="en-US" sz="1200" b="1" i="0" dirty="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997DCC46-9C73-FFA1-4172-D93F7161F7DC}"/>
              </a:ext>
            </a:extLst>
          </p:cNvPr>
          <p:cNvSpPr>
            <a:spLocks noGrp="1"/>
          </p:cNvSpPr>
          <p:nvPr>
            <p:ph type="sldNum" sz="quarter" idx="5"/>
          </p:nvPr>
        </p:nvSpPr>
        <p:spPr/>
        <p:txBody>
          <a:bodyPr/>
          <a:lstStyle/>
          <a:p>
            <a:fld id="{E0ECC610-5721-6F4D-B2B9-8C66FCE96C21}" type="slidenum">
              <a:rPr lang="en-US" smtClean="0"/>
              <a:t>13</a:t>
            </a:fld>
            <a:endParaRPr lang="en-US"/>
          </a:p>
        </p:txBody>
      </p:sp>
    </p:spTree>
    <p:extLst>
      <p:ext uri="{BB962C8B-B14F-4D97-AF65-F5344CB8AC3E}">
        <p14:creationId xmlns:p14="http://schemas.microsoft.com/office/powerpoint/2010/main" val="42067863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Help students use context clues to identify which cow picture goes with each article.</a:t>
            </a:r>
          </a:p>
        </p:txBody>
      </p:sp>
      <p:sp>
        <p:nvSpPr>
          <p:cNvPr id="4" name="Slide Number Placeholder 3"/>
          <p:cNvSpPr>
            <a:spLocks noGrp="1"/>
          </p:cNvSpPr>
          <p:nvPr>
            <p:ph type="sldNum" sz="quarter" idx="5"/>
          </p:nvPr>
        </p:nvSpPr>
        <p:spPr/>
        <p:txBody>
          <a:bodyPr/>
          <a:lstStyle/>
          <a:p>
            <a:fld id="{E0ECC610-5721-6F4D-B2B9-8C66FCE96C21}" type="slidenum">
              <a:rPr lang="en-US" smtClean="0"/>
              <a:t>14</a:t>
            </a:fld>
            <a:endParaRPr lang="en-US"/>
          </a:p>
        </p:txBody>
      </p:sp>
    </p:spTree>
    <p:extLst>
      <p:ext uri="{BB962C8B-B14F-4D97-AF65-F5344CB8AC3E}">
        <p14:creationId xmlns:p14="http://schemas.microsoft.com/office/powerpoint/2010/main" val="15098181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107C4A-658E-E998-0350-1FA3E22CFEB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92B2F9D-0710-50FB-6FDF-4BC4CDA08C5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69C03C9-3B72-E076-31DC-6C0D5B46BA1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5751E652-2617-D7BC-7DC7-6B23A78F97E3}"/>
              </a:ext>
            </a:extLst>
          </p:cNvPr>
          <p:cNvSpPr>
            <a:spLocks noGrp="1"/>
          </p:cNvSpPr>
          <p:nvPr>
            <p:ph type="sldNum" sz="quarter" idx="5"/>
          </p:nvPr>
        </p:nvSpPr>
        <p:spPr/>
        <p:txBody>
          <a:bodyPr/>
          <a:lstStyle/>
          <a:p>
            <a:fld id="{E0ECC610-5721-6F4D-B2B9-8C66FCE96C21}" type="slidenum">
              <a:rPr lang="en-US" smtClean="0"/>
              <a:t>15</a:t>
            </a:fld>
            <a:endParaRPr lang="en-US"/>
          </a:p>
        </p:txBody>
      </p:sp>
    </p:spTree>
    <p:extLst>
      <p:ext uri="{BB962C8B-B14F-4D97-AF65-F5344CB8AC3E}">
        <p14:creationId xmlns:p14="http://schemas.microsoft.com/office/powerpoint/2010/main" val="266010792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Help students use context clues to identify which cow picture goes with each article.</a:t>
            </a:r>
          </a:p>
        </p:txBody>
      </p:sp>
      <p:sp>
        <p:nvSpPr>
          <p:cNvPr id="4" name="Slide Number Placeholder 3"/>
          <p:cNvSpPr>
            <a:spLocks noGrp="1"/>
          </p:cNvSpPr>
          <p:nvPr>
            <p:ph type="sldNum" sz="quarter" idx="5"/>
          </p:nvPr>
        </p:nvSpPr>
        <p:spPr/>
        <p:txBody>
          <a:bodyPr/>
          <a:lstStyle/>
          <a:p>
            <a:fld id="{E0ECC610-5721-6F4D-B2B9-8C66FCE96C21}" type="slidenum">
              <a:rPr lang="en-US" smtClean="0"/>
              <a:t>16</a:t>
            </a:fld>
            <a:endParaRPr lang="en-US"/>
          </a:p>
        </p:txBody>
      </p:sp>
    </p:spTree>
    <p:extLst>
      <p:ext uri="{BB962C8B-B14F-4D97-AF65-F5344CB8AC3E}">
        <p14:creationId xmlns:p14="http://schemas.microsoft.com/office/powerpoint/2010/main" val="39762630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435B4A-BFD8-8D0C-B973-A679CD45FDC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8A48977-2C07-1B17-DDD1-002359E6956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F30A748-652C-789F-EB90-6D4CDE1E283D}"/>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9FCC0D0A-3B36-2877-658C-F69905FD20A0}"/>
              </a:ext>
            </a:extLst>
          </p:cNvPr>
          <p:cNvSpPr>
            <a:spLocks noGrp="1"/>
          </p:cNvSpPr>
          <p:nvPr>
            <p:ph type="sldNum" sz="quarter" idx="5"/>
          </p:nvPr>
        </p:nvSpPr>
        <p:spPr/>
        <p:txBody>
          <a:bodyPr/>
          <a:lstStyle/>
          <a:p>
            <a:fld id="{E0ECC610-5721-6F4D-B2B9-8C66FCE96C21}" type="slidenum">
              <a:rPr lang="en-US" smtClean="0"/>
              <a:t>17</a:t>
            </a:fld>
            <a:endParaRPr lang="en-US"/>
          </a:p>
        </p:txBody>
      </p:sp>
    </p:spTree>
    <p:extLst>
      <p:ext uri="{BB962C8B-B14F-4D97-AF65-F5344CB8AC3E}">
        <p14:creationId xmlns:p14="http://schemas.microsoft.com/office/powerpoint/2010/main" val="35093325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help some baby calves find their mommas. What characteristics do we see that are the same between the calf and its mom?</a:t>
            </a:r>
          </a:p>
        </p:txBody>
      </p:sp>
      <p:sp>
        <p:nvSpPr>
          <p:cNvPr id="4" name="Slide Number Placeholder 3"/>
          <p:cNvSpPr>
            <a:spLocks noGrp="1"/>
          </p:cNvSpPr>
          <p:nvPr>
            <p:ph type="sldNum" sz="quarter" idx="5"/>
          </p:nvPr>
        </p:nvSpPr>
        <p:spPr/>
        <p:txBody>
          <a:bodyPr/>
          <a:lstStyle/>
          <a:p>
            <a:fld id="{E0ECC610-5721-6F4D-B2B9-8C66FCE96C21}" type="slidenum">
              <a:rPr lang="en-US" smtClean="0"/>
              <a:t>18</a:t>
            </a:fld>
            <a:endParaRPr lang="en-US"/>
          </a:p>
        </p:txBody>
      </p:sp>
    </p:spTree>
    <p:extLst>
      <p:ext uri="{BB962C8B-B14F-4D97-AF65-F5344CB8AC3E}">
        <p14:creationId xmlns:p14="http://schemas.microsoft.com/office/powerpoint/2010/main" val="345332636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997CCC-566D-BC14-33BB-4A1064CF53A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B9212E2-DBAC-FF5F-15A2-BB5E94F6809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F7A8247-1749-60EF-F68F-74B87038103E}"/>
              </a:ext>
            </a:extLst>
          </p:cNvPr>
          <p:cNvSpPr>
            <a:spLocks noGrp="1"/>
          </p:cNvSpPr>
          <p:nvPr>
            <p:ph type="body" idx="1"/>
          </p:nvPr>
        </p:nvSpPr>
        <p:spPr/>
        <p:txBody>
          <a:bodyPr/>
          <a:lstStyle/>
          <a:p>
            <a:r>
              <a:rPr lang="en-US" sz="1800" b="0" i="1" u="none" strike="noStrike" dirty="0">
                <a:solidFill>
                  <a:srgbClr val="000000"/>
                </a:solidFill>
                <a:effectLst/>
                <a:latin typeface="Calibri" panose="020F0502020204030204" pitchFamily="34" charset="0"/>
              </a:rPr>
              <a:t>*This slide contains animations during slide show mode. These animations are noted by a number in italicized parenthesis.</a:t>
            </a:r>
          </a:p>
          <a:p>
            <a:endParaRPr lang="en-US" sz="1800" b="0" i="1" u="none" strike="noStrike" dirty="0">
              <a:solidFill>
                <a:srgbClr val="000000"/>
              </a:solidFill>
              <a:effectLst/>
              <a:latin typeface="Calibri" panose="020F0502020204030204" pitchFamily="34" charset="0"/>
            </a:endParaRPr>
          </a:p>
          <a:p>
            <a:r>
              <a:rPr lang="en-US" dirty="0"/>
              <a:t>What are the similarities between this momma and her baby?</a:t>
            </a:r>
          </a:p>
          <a:p>
            <a:r>
              <a:rPr lang="en-US" i="1" dirty="0"/>
              <a:t>Both are black and white, both have pink on their noses.</a:t>
            </a:r>
          </a:p>
          <a:p>
            <a:endParaRPr lang="en-US" i="1" dirty="0"/>
          </a:p>
          <a:p>
            <a:r>
              <a:rPr lang="en-US" i="0" dirty="0"/>
              <a:t>What are the difference between this momma and her baby?</a:t>
            </a:r>
          </a:p>
          <a:p>
            <a:r>
              <a:rPr lang="en-US" i="1" dirty="0"/>
              <a:t>The cow is larger than the baby.</a:t>
            </a:r>
          </a:p>
          <a:p>
            <a:endParaRPr lang="en-US" i="1" dirty="0"/>
          </a:p>
          <a:p>
            <a:r>
              <a:rPr lang="en-US" i="0" dirty="0"/>
              <a:t>There are also difference that aren’t visible in the picture like what they eat.</a:t>
            </a:r>
          </a:p>
          <a:p>
            <a:endParaRPr lang="en-US" i="0" dirty="0"/>
          </a:p>
          <a:p>
            <a:pPr marL="0" indent="0">
              <a:buNone/>
            </a:pPr>
            <a:r>
              <a:rPr lang="en-US" i="1" dirty="0"/>
              <a:t>(1)</a:t>
            </a:r>
            <a:r>
              <a:rPr lang="en-US" i="0" dirty="0"/>
              <a:t> What are the similarities between this momma and her baby?</a:t>
            </a:r>
          </a:p>
          <a:p>
            <a:r>
              <a:rPr lang="en-US" i="1" dirty="0"/>
              <a:t>Both are grey with a dark nose. They have a white ring around their nose.</a:t>
            </a:r>
          </a:p>
          <a:p>
            <a:endParaRPr lang="en-US" i="1" dirty="0"/>
          </a:p>
          <a:p>
            <a:r>
              <a:rPr lang="en-US" i="0" dirty="0"/>
              <a:t>What are the difference between this momma and her baby?</a:t>
            </a:r>
          </a:p>
          <a:p>
            <a:r>
              <a:rPr lang="en-US" i="1" dirty="0"/>
              <a:t>The cow is larger than the baby. The cow is a darker grey than the calf.</a:t>
            </a:r>
          </a:p>
          <a:p>
            <a:pPr marL="0" indent="0">
              <a:buNone/>
            </a:pPr>
            <a:endParaRPr lang="en-US" i="1" dirty="0"/>
          </a:p>
        </p:txBody>
      </p:sp>
      <p:sp>
        <p:nvSpPr>
          <p:cNvPr id="4" name="Slide Number Placeholder 3">
            <a:extLst>
              <a:ext uri="{FF2B5EF4-FFF2-40B4-BE49-F238E27FC236}">
                <a16:creationId xmlns:a16="http://schemas.microsoft.com/office/drawing/2014/main" id="{6A53D0EB-2D45-CC42-D897-14E66A22AACD}"/>
              </a:ext>
            </a:extLst>
          </p:cNvPr>
          <p:cNvSpPr>
            <a:spLocks noGrp="1"/>
          </p:cNvSpPr>
          <p:nvPr>
            <p:ph type="sldNum" sz="quarter" idx="5"/>
          </p:nvPr>
        </p:nvSpPr>
        <p:spPr/>
        <p:txBody>
          <a:bodyPr/>
          <a:lstStyle/>
          <a:p>
            <a:fld id="{E0ECC610-5721-6F4D-B2B9-8C66FCE96C21}" type="slidenum">
              <a:rPr lang="en-US" smtClean="0"/>
              <a:t>19</a:t>
            </a:fld>
            <a:endParaRPr lang="en-US"/>
          </a:p>
        </p:txBody>
      </p:sp>
    </p:spTree>
    <p:extLst>
      <p:ext uri="{BB962C8B-B14F-4D97-AF65-F5344CB8AC3E}">
        <p14:creationId xmlns:p14="http://schemas.microsoft.com/office/powerpoint/2010/main" val="138540924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0ECC610-5721-6F4D-B2B9-8C66FCE96C21}" type="slidenum">
              <a:rPr lang="en-US" smtClean="0"/>
              <a:t>20</a:t>
            </a:fld>
            <a:endParaRPr lang="en-US"/>
          </a:p>
        </p:txBody>
      </p:sp>
    </p:spTree>
    <p:extLst>
      <p:ext uri="{BB962C8B-B14F-4D97-AF65-F5344CB8AC3E}">
        <p14:creationId xmlns:p14="http://schemas.microsoft.com/office/powerpoint/2010/main" val="5554386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animal is this?</a:t>
            </a:r>
          </a:p>
          <a:p>
            <a:endParaRPr lang="en-US" dirty="0"/>
          </a:p>
          <a:p>
            <a:r>
              <a:rPr lang="en-US" dirty="0"/>
              <a:t>What do we already know about this animal? </a:t>
            </a:r>
          </a:p>
          <a:p>
            <a:endParaRPr lang="en-US" dirty="0"/>
          </a:p>
          <a:p>
            <a:r>
              <a:rPr lang="en-US" i="1" dirty="0"/>
              <a:t>Explain to youth that all their</a:t>
            </a:r>
            <a:r>
              <a:rPr lang="en-US" i="1" baseline="0" dirty="0"/>
              <a:t> favorite dairy products originate on the farm with cows – specifically dairy cattle.</a:t>
            </a:r>
            <a:endParaRPr lang="en-US" i="1" dirty="0"/>
          </a:p>
        </p:txBody>
      </p:sp>
      <p:sp>
        <p:nvSpPr>
          <p:cNvPr id="4" name="Slide Number Placeholder 3"/>
          <p:cNvSpPr>
            <a:spLocks noGrp="1"/>
          </p:cNvSpPr>
          <p:nvPr>
            <p:ph type="sldNum" sz="quarter" idx="5"/>
          </p:nvPr>
        </p:nvSpPr>
        <p:spPr/>
        <p:txBody>
          <a:bodyPr/>
          <a:lstStyle/>
          <a:p>
            <a:fld id="{E0ECC610-5721-6F4D-B2B9-8C66FCE96C21}" type="slidenum">
              <a:rPr lang="en-US" smtClean="0"/>
              <a:t>3</a:t>
            </a:fld>
            <a:endParaRPr lang="en-US"/>
          </a:p>
        </p:txBody>
      </p:sp>
    </p:spTree>
    <p:extLst>
      <p:ext uri="{BB962C8B-B14F-4D97-AF65-F5344CB8AC3E}">
        <p14:creationId xmlns:p14="http://schemas.microsoft.com/office/powerpoint/2010/main" val="257983890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0ECC610-5721-6F4D-B2B9-8C66FCE96C21}" type="slidenum">
              <a:rPr lang="en-US" smtClean="0"/>
              <a:t>21</a:t>
            </a:fld>
            <a:endParaRPr lang="en-US"/>
          </a:p>
        </p:txBody>
      </p:sp>
    </p:spTree>
    <p:extLst>
      <p:ext uri="{BB962C8B-B14F-4D97-AF65-F5344CB8AC3E}">
        <p14:creationId xmlns:p14="http://schemas.microsoft.com/office/powerpoint/2010/main" val="6338897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most cases it takes approximately 48 hours (2 days) for milk to go from the cow to your grocery store.</a:t>
            </a:r>
          </a:p>
        </p:txBody>
      </p:sp>
      <p:sp>
        <p:nvSpPr>
          <p:cNvPr id="4" name="Slide Number Placeholder 3"/>
          <p:cNvSpPr>
            <a:spLocks noGrp="1"/>
          </p:cNvSpPr>
          <p:nvPr>
            <p:ph type="sldNum" sz="quarter" idx="5"/>
          </p:nvPr>
        </p:nvSpPr>
        <p:spPr/>
        <p:txBody>
          <a:bodyPr/>
          <a:lstStyle/>
          <a:p>
            <a:fld id="{E0ECC610-5721-6F4D-B2B9-8C66FCE96C21}" type="slidenum">
              <a:rPr lang="en-US" smtClean="0"/>
              <a:t>4</a:t>
            </a:fld>
            <a:endParaRPr lang="en-US"/>
          </a:p>
        </p:txBody>
      </p:sp>
    </p:spTree>
    <p:extLst>
      <p:ext uri="{BB962C8B-B14F-4D97-AF65-F5344CB8AC3E}">
        <p14:creationId xmlns:p14="http://schemas.microsoft.com/office/powerpoint/2010/main" val="25852868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1" i="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E0ECC610-5721-6F4D-B2B9-8C66FCE96C21}" type="slidenum">
              <a:rPr lang="en-US" smtClean="0"/>
              <a:t>5</a:t>
            </a:fld>
            <a:endParaRPr lang="en-US"/>
          </a:p>
        </p:txBody>
      </p:sp>
    </p:spTree>
    <p:extLst>
      <p:ext uri="{BB962C8B-B14F-4D97-AF65-F5344CB8AC3E}">
        <p14:creationId xmlns:p14="http://schemas.microsoft.com/office/powerpoint/2010/main" val="14951651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map shows where</a:t>
            </a:r>
            <a:r>
              <a:rPr lang="en-US" baseline="0" dirty="0"/>
              <a:t> all the of the dairy cattle in the United States are.</a:t>
            </a:r>
          </a:p>
          <a:p>
            <a:endParaRPr lang="en-US" baseline="0" dirty="0"/>
          </a:p>
          <a:p>
            <a:r>
              <a:rPr lang="en-US" baseline="0" dirty="0"/>
              <a:t>Have youth point out where they live. </a:t>
            </a:r>
            <a:endParaRPr lang="en-US" dirty="0"/>
          </a:p>
        </p:txBody>
      </p:sp>
      <p:sp>
        <p:nvSpPr>
          <p:cNvPr id="4" name="Slide Number Placeholder 3"/>
          <p:cNvSpPr>
            <a:spLocks noGrp="1"/>
          </p:cNvSpPr>
          <p:nvPr>
            <p:ph type="sldNum" sz="quarter" idx="5"/>
          </p:nvPr>
        </p:nvSpPr>
        <p:spPr/>
        <p:txBody>
          <a:bodyPr/>
          <a:lstStyle/>
          <a:p>
            <a:fld id="{E0ECC610-5721-6F4D-B2B9-8C66FCE96C21}" type="slidenum">
              <a:rPr lang="en-US" smtClean="0"/>
              <a:t>6</a:t>
            </a:fld>
            <a:endParaRPr lang="en-US"/>
          </a:p>
        </p:txBody>
      </p:sp>
    </p:spTree>
    <p:extLst>
      <p:ext uri="{BB962C8B-B14F-4D97-AF65-F5344CB8AC3E}">
        <p14:creationId xmlns:p14="http://schemas.microsoft.com/office/powerpoint/2010/main" val="29986655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D6281F-7E80-1051-0D25-F64500864D2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270C84B-7391-B53E-FED9-BD67AD5BE62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E2C0DFA-7789-BDD0-953D-EECBFCBFFADF}"/>
              </a:ext>
            </a:extLst>
          </p:cNvPr>
          <p:cNvSpPr>
            <a:spLocks noGrp="1"/>
          </p:cNvSpPr>
          <p:nvPr>
            <p:ph type="body" idx="1"/>
          </p:nvPr>
        </p:nvSpPr>
        <p:spPr/>
        <p:txBody>
          <a:bodyPr/>
          <a:lstStyle/>
          <a:p>
            <a:r>
              <a:rPr lang="en-US" sz="1200" dirty="0"/>
              <a:t>Where we live, the state of SD, is marked on the map. </a:t>
            </a:r>
          </a:p>
          <a:p>
            <a:endParaRPr lang="en-US" sz="1200" dirty="0"/>
          </a:p>
          <a:p>
            <a:r>
              <a:rPr lang="en-US" sz="1200" dirty="0"/>
              <a:t>What do you notice about the number of cattle here</a:t>
            </a:r>
            <a:r>
              <a:rPr lang="en-US" sz="1200" baseline="0" dirty="0"/>
              <a:t> in SD based on other places in the United States?</a:t>
            </a:r>
            <a:endParaRPr lang="en-US" sz="1200" dirty="0"/>
          </a:p>
        </p:txBody>
      </p:sp>
      <p:sp>
        <p:nvSpPr>
          <p:cNvPr id="4" name="Slide Number Placeholder 3">
            <a:extLst>
              <a:ext uri="{FF2B5EF4-FFF2-40B4-BE49-F238E27FC236}">
                <a16:creationId xmlns:a16="http://schemas.microsoft.com/office/drawing/2014/main" id="{257A8859-B1AB-2E1A-41CC-73569F6EEF47}"/>
              </a:ext>
            </a:extLst>
          </p:cNvPr>
          <p:cNvSpPr>
            <a:spLocks noGrp="1"/>
          </p:cNvSpPr>
          <p:nvPr>
            <p:ph type="sldNum" sz="quarter" idx="5"/>
          </p:nvPr>
        </p:nvSpPr>
        <p:spPr/>
        <p:txBody>
          <a:bodyPr/>
          <a:lstStyle/>
          <a:p>
            <a:fld id="{E0ECC610-5721-6F4D-B2B9-8C66FCE96C21}" type="slidenum">
              <a:rPr lang="en-US" smtClean="0"/>
              <a:t>7</a:t>
            </a:fld>
            <a:endParaRPr lang="en-US"/>
          </a:p>
        </p:txBody>
      </p:sp>
    </p:spTree>
    <p:extLst>
      <p:ext uri="{BB962C8B-B14F-4D97-AF65-F5344CB8AC3E}">
        <p14:creationId xmlns:p14="http://schemas.microsoft.com/office/powerpoint/2010/main" val="8662202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167E80-76F1-B88A-0BE0-ED4C913E620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FF23E1D-B002-5E88-6BA0-B5EC5EC3152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26063D8-566D-55D5-9F23-86B584B3D92D}"/>
              </a:ext>
            </a:extLst>
          </p:cNvPr>
          <p:cNvSpPr>
            <a:spLocks noGrp="1"/>
          </p:cNvSpPr>
          <p:nvPr>
            <p:ph type="body" idx="1"/>
          </p:nvPr>
        </p:nvSpPr>
        <p:spPr/>
        <p:txBody>
          <a:bodyPr/>
          <a:lstStyle/>
          <a:p>
            <a:r>
              <a:rPr lang="en-US" sz="1200" dirty="0"/>
              <a:t>Here is a closer</a:t>
            </a:r>
            <a:r>
              <a:rPr lang="en-US" sz="1200" baseline="0" dirty="0"/>
              <a:t> look at the state of SD. This map shows where dairy cattle live as well as where the various dairy processing facilities in SD are located.</a:t>
            </a:r>
          </a:p>
          <a:p>
            <a:endParaRPr lang="en-US" sz="1200" baseline="0" dirty="0"/>
          </a:p>
          <a:p>
            <a:r>
              <a:rPr lang="en-US" sz="1200" baseline="0" dirty="0"/>
              <a:t>Can you find your hometown and county on this map?</a:t>
            </a:r>
          </a:p>
          <a:p>
            <a:endParaRPr lang="en-US" sz="120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What do you notice about where the dairy cattle are located and where the processing facilities are in comparison?</a:t>
            </a:r>
          </a:p>
        </p:txBody>
      </p:sp>
      <p:sp>
        <p:nvSpPr>
          <p:cNvPr id="4" name="Slide Number Placeholder 3">
            <a:extLst>
              <a:ext uri="{FF2B5EF4-FFF2-40B4-BE49-F238E27FC236}">
                <a16:creationId xmlns:a16="http://schemas.microsoft.com/office/drawing/2014/main" id="{2286A767-88A2-4A11-CE48-21010C7BD762}"/>
              </a:ext>
            </a:extLst>
          </p:cNvPr>
          <p:cNvSpPr>
            <a:spLocks noGrp="1"/>
          </p:cNvSpPr>
          <p:nvPr>
            <p:ph type="sldNum" sz="quarter" idx="5"/>
          </p:nvPr>
        </p:nvSpPr>
        <p:spPr/>
        <p:txBody>
          <a:bodyPr/>
          <a:lstStyle/>
          <a:p>
            <a:fld id="{E0ECC610-5721-6F4D-B2B9-8C66FCE96C21}" type="slidenum">
              <a:rPr lang="en-US" smtClean="0"/>
              <a:t>8</a:t>
            </a:fld>
            <a:endParaRPr lang="en-US"/>
          </a:p>
        </p:txBody>
      </p:sp>
    </p:spTree>
    <p:extLst>
      <p:ext uri="{BB962C8B-B14F-4D97-AF65-F5344CB8AC3E}">
        <p14:creationId xmlns:p14="http://schemas.microsoft.com/office/powerpoint/2010/main" val="33129180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we look closer at these dairy</a:t>
            </a:r>
            <a:r>
              <a:rPr lang="en-US" baseline="0" dirty="0"/>
              <a:t> farms, we will find that there are a variety of different types of cows. Some are black and white, some are red, and some are brown. This is because they are different breeds. We may be more familiar to using the term breeds when we are talking about the dogs in our neighborhood. We may have a Labrador while our neighbor has a Chihuahua. These different breeds of dogs are known for different characteristics. This is true for cattle too. There are specific breeds of cattle that are better for producing milk than others. These are dairy breeds. Let’s take a closer look at what those breeds are. </a:t>
            </a:r>
            <a:endParaRPr lang="en-US" dirty="0"/>
          </a:p>
        </p:txBody>
      </p:sp>
      <p:sp>
        <p:nvSpPr>
          <p:cNvPr id="4" name="Slide Number Placeholder 3"/>
          <p:cNvSpPr>
            <a:spLocks noGrp="1"/>
          </p:cNvSpPr>
          <p:nvPr>
            <p:ph type="sldNum" sz="quarter" idx="5"/>
          </p:nvPr>
        </p:nvSpPr>
        <p:spPr/>
        <p:txBody>
          <a:bodyPr/>
          <a:lstStyle/>
          <a:p>
            <a:fld id="{E0ECC610-5721-6F4D-B2B9-8C66FCE96C21}" type="slidenum">
              <a:rPr lang="en-US" smtClean="0"/>
              <a:t>9</a:t>
            </a:fld>
            <a:endParaRPr lang="en-US"/>
          </a:p>
        </p:txBody>
      </p:sp>
    </p:spTree>
    <p:extLst>
      <p:ext uri="{BB962C8B-B14F-4D97-AF65-F5344CB8AC3E}">
        <p14:creationId xmlns:p14="http://schemas.microsoft.com/office/powerpoint/2010/main" val="13949610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Help students use context clues to identify which cow picture goes with each article.</a:t>
            </a:r>
          </a:p>
        </p:txBody>
      </p:sp>
      <p:sp>
        <p:nvSpPr>
          <p:cNvPr id="4" name="Slide Number Placeholder 3"/>
          <p:cNvSpPr>
            <a:spLocks noGrp="1"/>
          </p:cNvSpPr>
          <p:nvPr>
            <p:ph type="sldNum" sz="quarter" idx="5"/>
          </p:nvPr>
        </p:nvSpPr>
        <p:spPr/>
        <p:txBody>
          <a:bodyPr/>
          <a:lstStyle/>
          <a:p>
            <a:fld id="{E0ECC610-5721-6F4D-B2B9-8C66FCE96C21}" type="slidenum">
              <a:rPr lang="en-US" smtClean="0"/>
              <a:t>10</a:t>
            </a:fld>
            <a:endParaRPr lang="en-US"/>
          </a:p>
        </p:txBody>
      </p:sp>
    </p:spTree>
    <p:extLst>
      <p:ext uri="{BB962C8B-B14F-4D97-AF65-F5344CB8AC3E}">
        <p14:creationId xmlns:p14="http://schemas.microsoft.com/office/powerpoint/2010/main" val="226939825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extension.sdstate.edu/" TargetMode="Externa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hyperlink" Target="http://www.usda.gov/sites/default/files/documents/usda-program-discrimination-complaint-form.pdf" TargetMode="External"/><Relationship Id="rId2" Type="http://schemas.openxmlformats.org/officeDocument/2006/relationships/image" Target="../media/image8.png"/><Relationship Id="rId1" Type="http://schemas.openxmlformats.org/officeDocument/2006/relationships/slideMaster" Target="../slideMasters/slideMaster1.xml"/><Relationship Id="rId5" Type="http://schemas.openxmlformats.org/officeDocument/2006/relationships/hyperlink" Target="http://extension.sdstate.edu/" TargetMode="External"/><Relationship Id="rId4" Type="http://schemas.openxmlformats.org/officeDocument/2006/relationships/hyperlink" Target="mailto:program.intake@usda.gov" TargetMode="External"/></Relationships>
</file>

<file path=ppt/slideLayouts/_rels/slideLayout16.xml.rels><?xml version="1.0" encoding="UTF-8" standalone="yes"?>
<Relationships xmlns="http://schemas.openxmlformats.org/package/2006/relationships"><Relationship Id="rId3" Type="http://schemas.openxmlformats.org/officeDocument/2006/relationships/hyperlink" Target="http://www.usda.gov/sites/default/files/documents/usda-program-discrimination-complaint-form.pdf" TargetMode="External"/><Relationship Id="rId2" Type="http://schemas.openxmlformats.org/officeDocument/2006/relationships/image" Target="../media/image8.png"/><Relationship Id="rId1" Type="http://schemas.openxmlformats.org/officeDocument/2006/relationships/slideMaster" Target="../slideMasters/slideMaster1.xml"/><Relationship Id="rId5" Type="http://schemas.openxmlformats.org/officeDocument/2006/relationships/hyperlink" Target="http://extension.sdstate.edu/" TargetMode="External"/><Relationship Id="rId4" Type="http://schemas.openxmlformats.org/officeDocument/2006/relationships/hyperlink" Target="mailto:program.intake@usda.gov" TargetMode="Externa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extension.sdstate.edu/" TargetMode="Externa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extension.sdstate.edu/" TargetMode="External"/><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9AAF67E6-CCD6-D747-2270-B4E8DD113AEC}"/>
              </a:ext>
            </a:extLst>
          </p:cNvPr>
          <p:cNvSpPr>
            <a:spLocks noGrp="1"/>
          </p:cNvSpPr>
          <p:nvPr>
            <p:ph type="pic" sz="quarter" idx="13"/>
          </p:nvPr>
        </p:nvSpPr>
        <p:spPr>
          <a:xfrm>
            <a:off x="7540625" y="0"/>
            <a:ext cx="4651375" cy="6858000"/>
          </a:xfrm>
        </p:spPr>
        <p:txBody>
          <a:bodyPr/>
          <a:lstStyle/>
          <a:p>
            <a:r>
              <a:rPr lang="en-US"/>
              <a:t>Click icon to add picture</a:t>
            </a:r>
          </a:p>
        </p:txBody>
      </p:sp>
      <p:sp>
        <p:nvSpPr>
          <p:cNvPr id="2" name="Title 1">
            <a:extLst>
              <a:ext uri="{FF2B5EF4-FFF2-40B4-BE49-F238E27FC236}">
                <a16:creationId xmlns:a16="http://schemas.microsoft.com/office/drawing/2014/main" id="{829EDB28-BE97-A7D3-57AD-42CE921597EA}"/>
              </a:ext>
            </a:extLst>
          </p:cNvPr>
          <p:cNvSpPr>
            <a:spLocks noGrp="1"/>
          </p:cNvSpPr>
          <p:nvPr>
            <p:ph type="ctrTitle"/>
          </p:nvPr>
        </p:nvSpPr>
        <p:spPr>
          <a:xfrm>
            <a:off x="474111" y="1426938"/>
            <a:ext cx="6736977" cy="2101289"/>
          </a:xfrm>
        </p:spPr>
        <p:txBody>
          <a:bodyPr anchor="ctr">
            <a:noAutofit/>
          </a:bodyPr>
          <a:lstStyle>
            <a:lvl1pPr algn="l">
              <a:defRPr sz="6600" b="1">
                <a:solidFill>
                  <a:srgbClr val="0033A0"/>
                </a:solidFill>
                <a:latin typeface="Palatino" pitchFamily="2" charset="77"/>
                <a:ea typeface="Palatino" pitchFamily="2" charset="77"/>
                <a:cs typeface="Noto Serif SemBd" panose="02020702060505020204" pitchFamily="18" charset="0"/>
              </a:defRPr>
            </a:lvl1pPr>
          </a:lstStyle>
          <a:p>
            <a:r>
              <a:rPr lang="en-US" dirty="0"/>
              <a:t>Click to edit Master title style</a:t>
            </a:r>
          </a:p>
        </p:txBody>
      </p:sp>
      <p:sp>
        <p:nvSpPr>
          <p:cNvPr id="4" name="Date Placeholder 3">
            <a:extLst>
              <a:ext uri="{FF2B5EF4-FFF2-40B4-BE49-F238E27FC236}">
                <a16:creationId xmlns:a16="http://schemas.microsoft.com/office/drawing/2014/main" id="{947C680B-A36E-F491-D854-CEBA4598F432}"/>
              </a:ext>
            </a:extLst>
          </p:cNvPr>
          <p:cNvSpPr>
            <a:spLocks noGrp="1"/>
          </p:cNvSpPr>
          <p:nvPr>
            <p:ph type="dt" sz="half" idx="10"/>
          </p:nvPr>
        </p:nvSpPr>
        <p:spPr/>
        <p:txBody>
          <a:bodyPr/>
          <a:lstStyle/>
          <a:p>
            <a:fld id="{40DBFB06-D1AB-A149-9120-0AF75E3AE9D9}" type="datetimeFigureOut">
              <a:rPr lang="en-US" smtClean="0"/>
              <a:t>10/9/24</a:t>
            </a:fld>
            <a:endParaRPr lang="en-US"/>
          </a:p>
        </p:txBody>
      </p:sp>
      <p:sp>
        <p:nvSpPr>
          <p:cNvPr id="8" name="Rectangle 7">
            <a:extLst>
              <a:ext uri="{FF2B5EF4-FFF2-40B4-BE49-F238E27FC236}">
                <a16:creationId xmlns:a16="http://schemas.microsoft.com/office/drawing/2014/main" id="{37D86063-A8E4-2C0D-5525-7851B244DB2E}"/>
              </a:ext>
            </a:extLst>
          </p:cNvPr>
          <p:cNvSpPr/>
          <p:nvPr userDrawn="1"/>
        </p:nvSpPr>
        <p:spPr>
          <a:xfrm>
            <a:off x="0" y="3747431"/>
            <a:ext cx="7534654" cy="3108501"/>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33A0"/>
              </a:solidFill>
            </a:endParaRPr>
          </a:p>
        </p:txBody>
      </p:sp>
      <p:sp>
        <p:nvSpPr>
          <p:cNvPr id="11" name="TextBox 10">
            <a:extLst>
              <a:ext uri="{FF2B5EF4-FFF2-40B4-BE49-F238E27FC236}">
                <a16:creationId xmlns:a16="http://schemas.microsoft.com/office/drawing/2014/main" id="{B046EBC3-7E83-C007-0BC1-7F3F534FE58C}"/>
              </a:ext>
            </a:extLst>
          </p:cNvPr>
          <p:cNvSpPr txBox="1"/>
          <p:nvPr userDrawn="1"/>
        </p:nvSpPr>
        <p:spPr>
          <a:xfrm>
            <a:off x="268941" y="6225811"/>
            <a:ext cx="7265713" cy="461665"/>
          </a:xfrm>
          <a:prstGeom prst="rect">
            <a:avLst/>
          </a:prstGeom>
          <a:noFill/>
        </p:spPr>
        <p:txBody>
          <a:bodyPr wrap="square" rtlCol="0">
            <a:spAutoFit/>
          </a:bodyPr>
          <a:lstStyle/>
          <a:p>
            <a:r>
              <a:rPr lang="en-US" sz="800" dirty="0">
                <a:solidFill>
                  <a:schemeClr val="bg1"/>
                </a:solidFill>
                <a:effectLst/>
                <a:latin typeface="Arial" panose="020B0604020202020204" pitchFamily="34" charset="0"/>
                <a:ea typeface="Noto Sans" panose="020B0502040504020204" pitchFamily="34" charset="0"/>
                <a:cs typeface="Arial" panose="020B0604020202020204" pitchFamily="34" charset="0"/>
              </a:rPr>
              <a:t>SDSU Extension is an equal opportunity provider and employer in accordance with the nondiscrimination policies of South Dakota State University, the South Dakota Board of Regents and the United States Department of Agriculture. Learn more at </a:t>
            </a:r>
            <a:r>
              <a:rPr lang="en-US" sz="800" dirty="0">
                <a:solidFill>
                  <a:schemeClr val="bg1"/>
                </a:solidFill>
                <a:effectLst/>
                <a:latin typeface="Arial" panose="020B0604020202020204" pitchFamily="34" charset="0"/>
                <a:ea typeface="Noto Sans" panose="020B0502040504020204" pitchFamily="34" charset="0"/>
                <a:cs typeface="Arial" panose="020B0604020202020204" pitchFamily="34" charset="0"/>
                <a:hlinkClick r:id="rId2">
                  <a:extLst>
                    <a:ext uri="{A12FA001-AC4F-418D-AE19-62706E023703}">
                      <ahyp:hlinkClr xmlns:ahyp="http://schemas.microsoft.com/office/drawing/2018/hyperlinkcolor" val="tx"/>
                    </a:ext>
                  </a:extLst>
                </a:hlinkClick>
              </a:rPr>
              <a:t>extension.sdstate.edu</a:t>
            </a:r>
            <a:r>
              <a:rPr lang="en-US" sz="800" dirty="0">
                <a:solidFill>
                  <a:schemeClr val="bg1"/>
                </a:solidFill>
                <a:effectLst/>
                <a:latin typeface="Arial" panose="020B0604020202020204" pitchFamily="34" charset="0"/>
                <a:ea typeface="Noto Sans" panose="020B0502040504020204" pitchFamily="34" charset="0"/>
                <a:cs typeface="Arial" panose="020B0604020202020204" pitchFamily="34" charset="0"/>
              </a:rPr>
              <a:t> </a:t>
            </a:r>
          </a:p>
          <a:p>
            <a:r>
              <a:rPr lang="en-US" sz="800" dirty="0">
                <a:solidFill>
                  <a:schemeClr val="bg1"/>
                </a:solidFill>
                <a:effectLst/>
                <a:latin typeface="Arial" panose="020B0604020202020204" pitchFamily="34" charset="0"/>
                <a:ea typeface="Noto Sans" panose="020B0502040504020204" pitchFamily="34" charset="0"/>
                <a:cs typeface="Arial" panose="020B0604020202020204" pitchFamily="34" charset="0"/>
              </a:rPr>
              <a:t>© 2024, South Dakota Board of Regents</a:t>
            </a:r>
          </a:p>
        </p:txBody>
      </p:sp>
      <p:pic>
        <p:nvPicPr>
          <p:cNvPr id="12" name="Picture 11" descr="Text&#10;&#10;Description automatically generated">
            <a:extLst>
              <a:ext uri="{FF2B5EF4-FFF2-40B4-BE49-F238E27FC236}">
                <a16:creationId xmlns:a16="http://schemas.microsoft.com/office/drawing/2014/main" id="{2CD84AAD-7893-7669-F67A-10536766F1AA}"/>
              </a:ext>
            </a:extLst>
          </p:cNvPr>
          <p:cNvPicPr>
            <a:picLocks noChangeAspect="1"/>
          </p:cNvPicPr>
          <p:nvPr userDrawn="1"/>
        </p:nvPicPr>
        <p:blipFill>
          <a:blip r:embed="rId3"/>
          <a:stretch>
            <a:fillRect/>
          </a:stretch>
        </p:blipFill>
        <p:spPr>
          <a:xfrm>
            <a:off x="398839" y="309534"/>
            <a:ext cx="4899671" cy="669354"/>
          </a:xfrm>
          <a:prstGeom prst="rect">
            <a:avLst/>
          </a:prstGeom>
        </p:spPr>
      </p:pic>
      <p:sp>
        <p:nvSpPr>
          <p:cNvPr id="3" name="Subtitle 2">
            <a:extLst>
              <a:ext uri="{FF2B5EF4-FFF2-40B4-BE49-F238E27FC236}">
                <a16:creationId xmlns:a16="http://schemas.microsoft.com/office/drawing/2014/main" id="{7A04BC40-94CD-E73D-AB89-C03D607D37BA}"/>
              </a:ext>
            </a:extLst>
          </p:cNvPr>
          <p:cNvSpPr>
            <a:spLocks noGrp="1"/>
          </p:cNvSpPr>
          <p:nvPr>
            <p:ph type="subTitle" idx="1"/>
          </p:nvPr>
        </p:nvSpPr>
        <p:spPr>
          <a:xfrm>
            <a:off x="468360" y="4195482"/>
            <a:ext cx="6742728" cy="1062318"/>
          </a:xfrm>
        </p:spPr>
        <p:txBody>
          <a:bodyPr>
            <a:normAutofit/>
          </a:bodyPr>
          <a:lstStyle>
            <a:lvl1pPr marL="0" indent="0" algn="l">
              <a:buNone/>
              <a:defRPr sz="2000">
                <a:solidFill>
                  <a:schemeClr val="bg1"/>
                </a:solidFill>
                <a:latin typeface="Arial" panose="020B0604020202020204" pitchFamily="34" charset="0"/>
                <a:ea typeface="Noto Sans Med" panose="020B0602040504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42903574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FC1D7FCC-AB27-A311-98FC-948636DA3A11}"/>
              </a:ext>
            </a:extLst>
          </p:cNvPr>
          <p:cNvCxnSpPr/>
          <p:nvPr userDrawn="1"/>
        </p:nvCxnSpPr>
        <p:spPr>
          <a:xfrm>
            <a:off x="0" y="773718"/>
            <a:ext cx="9970718" cy="0"/>
          </a:xfrm>
          <a:prstGeom prst="line">
            <a:avLst/>
          </a:prstGeom>
          <a:ln>
            <a:solidFill>
              <a:srgbClr val="0033A0"/>
            </a:solidFill>
          </a:ln>
        </p:spPr>
        <p:style>
          <a:lnRef idx="3">
            <a:schemeClr val="dk1"/>
          </a:lnRef>
          <a:fillRef idx="0">
            <a:schemeClr val="dk1"/>
          </a:fillRef>
          <a:effectRef idx="2">
            <a:schemeClr val="dk1"/>
          </a:effectRef>
          <a:fontRef idx="minor">
            <a:schemeClr val="tx1"/>
          </a:fontRef>
        </p:style>
      </p:cxnSp>
      <p:pic>
        <p:nvPicPr>
          <p:cNvPr id="12" name="Picture 11" descr="Logo&#10;&#10;Description automatically generated">
            <a:extLst>
              <a:ext uri="{FF2B5EF4-FFF2-40B4-BE49-F238E27FC236}">
                <a16:creationId xmlns:a16="http://schemas.microsoft.com/office/drawing/2014/main" id="{ABB95B87-22D5-437A-E091-4134FCBAC3C8}"/>
              </a:ext>
            </a:extLst>
          </p:cNvPr>
          <p:cNvPicPr>
            <a:picLocks noChangeAspect="1"/>
          </p:cNvPicPr>
          <p:nvPr userDrawn="1"/>
        </p:nvPicPr>
        <p:blipFill>
          <a:blip r:embed="rId2"/>
          <a:stretch>
            <a:fillRect/>
          </a:stretch>
        </p:blipFill>
        <p:spPr>
          <a:xfrm>
            <a:off x="10165229" y="291938"/>
            <a:ext cx="1630812" cy="1052803"/>
          </a:xfrm>
          <a:prstGeom prst="rect">
            <a:avLst/>
          </a:prstGeom>
        </p:spPr>
      </p:pic>
      <p:cxnSp>
        <p:nvCxnSpPr>
          <p:cNvPr id="13" name="Straight Connector 12">
            <a:extLst>
              <a:ext uri="{FF2B5EF4-FFF2-40B4-BE49-F238E27FC236}">
                <a16:creationId xmlns:a16="http://schemas.microsoft.com/office/drawing/2014/main" id="{597EED5E-300B-52FE-66DB-2F07BAD4A8C4}"/>
              </a:ext>
            </a:extLst>
          </p:cNvPr>
          <p:cNvCxnSpPr>
            <a:cxnSpLocks/>
          </p:cNvCxnSpPr>
          <p:nvPr userDrawn="1"/>
        </p:nvCxnSpPr>
        <p:spPr>
          <a:xfrm flipV="1">
            <a:off x="11081359" y="1740310"/>
            <a:ext cx="0" cy="4184501"/>
          </a:xfrm>
          <a:prstGeom prst="line">
            <a:avLst/>
          </a:prstGeom>
          <a:ln>
            <a:solidFill>
              <a:srgbClr val="0033A0"/>
            </a:solidFill>
          </a:ln>
        </p:spPr>
        <p:style>
          <a:lnRef idx="3">
            <a:schemeClr val="dk1"/>
          </a:lnRef>
          <a:fillRef idx="0">
            <a:schemeClr val="dk1"/>
          </a:fillRef>
          <a:effectRef idx="2">
            <a:schemeClr val="dk1"/>
          </a:effectRef>
          <a:fontRef idx="minor">
            <a:schemeClr val="tx1"/>
          </a:fontRef>
        </p:style>
      </p:cxnSp>
      <p:sp>
        <p:nvSpPr>
          <p:cNvPr id="3" name="TextBox 2">
            <a:extLst>
              <a:ext uri="{FF2B5EF4-FFF2-40B4-BE49-F238E27FC236}">
                <a16:creationId xmlns:a16="http://schemas.microsoft.com/office/drawing/2014/main" id="{02C12917-EF5C-3166-2748-50CC29414D91}"/>
              </a:ext>
            </a:extLst>
          </p:cNvPr>
          <p:cNvSpPr txBox="1"/>
          <p:nvPr userDrawn="1"/>
        </p:nvSpPr>
        <p:spPr>
          <a:xfrm>
            <a:off x="798787" y="6407523"/>
            <a:ext cx="10058399" cy="245525"/>
          </a:xfrm>
          <a:prstGeom prst="rect">
            <a:avLst/>
          </a:prstGeom>
          <a:noFill/>
        </p:spPr>
        <p:txBody>
          <a:bodyPr wrap="square" rtlCol="0">
            <a:spAutoFit/>
          </a:bodyPr>
          <a:lstStyle/>
          <a:p>
            <a:pPr algn="ctr"/>
            <a:r>
              <a:rPr lang="en-US" sz="1000" dirty="0">
                <a:solidFill>
                  <a:srgbClr val="0033A0"/>
                </a:solidFill>
                <a:effectLst/>
                <a:latin typeface="Arial" panose="020B0604020202020204" pitchFamily="34" charset="0"/>
                <a:ea typeface="Noto Sans" panose="020B0502040504020204" pitchFamily="34" charset="0"/>
                <a:cs typeface="Arial" panose="020B0604020202020204" pitchFamily="34" charset="0"/>
              </a:rPr>
              <a:t>© 2024, South Dakota Board of Regents</a:t>
            </a:r>
          </a:p>
        </p:txBody>
      </p:sp>
      <p:sp>
        <p:nvSpPr>
          <p:cNvPr id="4" name="TextBox 3">
            <a:extLst>
              <a:ext uri="{FF2B5EF4-FFF2-40B4-BE49-F238E27FC236}">
                <a16:creationId xmlns:a16="http://schemas.microsoft.com/office/drawing/2014/main" id="{EA3FD59B-C6FF-0CC9-8371-8345BF3C93F9}"/>
              </a:ext>
            </a:extLst>
          </p:cNvPr>
          <p:cNvSpPr txBox="1"/>
          <p:nvPr userDrawn="1"/>
        </p:nvSpPr>
        <p:spPr>
          <a:xfrm>
            <a:off x="11217212" y="6407523"/>
            <a:ext cx="634129" cy="246221"/>
          </a:xfrm>
          <a:prstGeom prst="rect">
            <a:avLst/>
          </a:prstGeom>
          <a:noFill/>
        </p:spPr>
        <p:txBody>
          <a:bodyPr wrap="square" rtlCol="0">
            <a:spAutoFit/>
          </a:bodyPr>
          <a:lstStyle/>
          <a:p>
            <a:pPr algn="r"/>
            <a:fld id="{CE031D98-3373-A84B-9B5E-A75B1CC898E4}" type="slidenum">
              <a:rPr lang="en-US" sz="1000" b="1"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
        <p:nvSpPr>
          <p:cNvPr id="5" name="Title 1">
            <a:extLst>
              <a:ext uri="{FF2B5EF4-FFF2-40B4-BE49-F238E27FC236}">
                <a16:creationId xmlns:a16="http://schemas.microsoft.com/office/drawing/2014/main" id="{A893AA7B-08D4-3F46-BCF2-15550B1EBC77}"/>
              </a:ext>
            </a:extLst>
          </p:cNvPr>
          <p:cNvSpPr>
            <a:spLocks noGrp="1"/>
          </p:cNvSpPr>
          <p:nvPr>
            <p:ph type="title"/>
          </p:nvPr>
        </p:nvSpPr>
        <p:spPr>
          <a:xfrm>
            <a:off x="838200" y="962249"/>
            <a:ext cx="9132518" cy="1325563"/>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6" name="Content Placeholder 5">
            <a:extLst>
              <a:ext uri="{FF2B5EF4-FFF2-40B4-BE49-F238E27FC236}">
                <a16:creationId xmlns:a16="http://schemas.microsoft.com/office/drawing/2014/main" id="{F05EE326-53FF-23D8-3228-796F78111217}"/>
              </a:ext>
            </a:extLst>
          </p:cNvPr>
          <p:cNvSpPr>
            <a:spLocks noGrp="1"/>
          </p:cNvSpPr>
          <p:nvPr>
            <p:ph sz="quarter" idx="10"/>
          </p:nvPr>
        </p:nvSpPr>
        <p:spPr>
          <a:xfrm>
            <a:off x="830263" y="2459038"/>
            <a:ext cx="4530725" cy="37941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5">
            <a:extLst>
              <a:ext uri="{FF2B5EF4-FFF2-40B4-BE49-F238E27FC236}">
                <a16:creationId xmlns:a16="http://schemas.microsoft.com/office/drawing/2014/main" id="{45CE2459-12D9-72D3-7040-69175B933D16}"/>
              </a:ext>
            </a:extLst>
          </p:cNvPr>
          <p:cNvSpPr>
            <a:spLocks noGrp="1"/>
          </p:cNvSpPr>
          <p:nvPr>
            <p:ph sz="quarter" idx="11"/>
          </p:nvPr>
        </p:nvSpPr>
        <p:spPr>
          <a:xfrm>
            <a:off x="5715000" y="2459038"/>
            <a:ext cx="4530725" cy="37941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75492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33F7D-8824-632B-399E-8DE76DB07728}"/>
              </a:ext>
            </a:extLst>
          </p:cNvPr>
          <p:cNvSpPr>
            <a:spLocks noGrp="1"/>
          </p:cNvSpPr>
          <p:nvPr>
            <p:ph type="title"/>
          </p:nvPr>
        </p:nvSpPr>
        <p:spPr>
          <a:xfrm>
            <a:off x="838200" y="962249"/>
            <a:ext cx="9132518" cy="1325563"/>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cxnSp>
        <p:nvCxnSpPr>
          <p:cNvPr id="11" name="Straight Connector 10">
            <a:extLst>
              <a:ext uri="{FF2B5EF4-FFF2-40B4-BE49-F238E27FC236}">
                <a16:creationId xmlns:a16="http://schemas.microsoft.com/office/drawing/2014/main" id="{FC1D7FCC-AB27-A311-98FC-948636DA3A11}"/>
              </a:ext>
            </a:extLst>
          </p:cNvPr>
          <p:cNvCxnSpPr/>
          <p:nvPr userDrawn="1"/>
        </p:nvCxnSpPr>
        <p:spPr>
          <a:xfrm>
            <a:off x="0" y="773718"/>
            <a:ext cx="9970718" cy="0"/>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pic>
        <p:nvPicPr>
          <p:cNvPr id="12" name="Picture 11" descr="Logo&#10;&#10;Description automatically generated">
            <a:extLst>
              <a:ext uri="{FF2B5EF4-FFF2-40B4-BE49-F238E27FC236}">
                <a16:creationId xmlns:a16="http://schemas.microsoft.com/office/drawing/2014/main" id="{ABB95B87-22D5-437A-E091-4134FCBAC3C8}"/>
              </a:ext>
            </a:extLst>
          </p:cNvPr>
          <p:cNvPicPr>
            <a:picLocks noChangeAspect="1"/>
          </p:cNvPicPr>
          <p:nvPr userDrawn="1"/>
        </p:nvPicPr>
        <p:blipFill>
          <a:blip r:embed="rId2"/>
          <a:stretch>
            <a:fillRect/>
          </a:stretch>
        </p:blipFill>
        <p:spPr>
          <a:xfrm>
            <a:off x="10165229" y="291938"/>
            <a:ext cx="1630812" cy="1052803"/>
          </a:xfrm>
          <a:prstGeom prst="rect">
            <a:avLst/>
          </a:prstGeom>
        </p:spPr>
      </p:pic>
      <p:cxnSp>
        <p:nvCxnSpPr>
          <p:cNvPr id="13" name="Straight Connector 12">
            <a:extLst>
              <a:ext uri="{FF2B5EF4-FFF2-40B4-BE49-F238E27FC236}">
                <a16:creationId xmlns:a16="http://schemas.microsoft.com/office/drawing/2014/main" id="{597EED5E-300B-52FE-66DB-2F07BAD4A8C4}"/>
              </a:ext>
            </a:extLst>
          </p:cNvPr>
          <p:cNvCxnSpPr>
            <a:cxnSpLocks/>
          </p:cNvCxnSpPr>
          <p:nvPr userDrawn="1"/>
        </p:nvCxnSpPr>
        <p:spPr>
          <a:xfrm flipV="1">
            <a:off x="11081359" y="1740310"/>
            <a:ext cx="0" cy="4184501"/>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sp>
        <p:nvSpPr>
          <p:cNvPr id="3" name="TextBox 2">
            <a:extLst>
              <a:ext uri="{FF2B5EF4-FFF2-40B4-BE49-F238E27FC236}">
                <a16:creationId xmlns:a16="http://schemas.microsoft.com/office/drawing/2014/main" id="{70DE9384-0A7A-9A5A-A099-6567C03B45E6}"/>
              </a:ext>
            </a:extLst>
          </p:cNvPr>
          <p:cNvSpPr txBox="1"/>
          <p:nvPr userDrawn="1"/>
        </p:nvSpPr>
        <p:spPr>
          <a:xfrm>
            <a:off x="798787" y="6407523"/>
            <a:ext cx="10058399" cy="245525"/>
          </a:xfrm>
          <a:prstGeom prst="rect">
            <a:avLst/>
          </a:prstGeom>
          <a:noFill/>
        </p:spPr>
        <p:txBody>
          <a:bodyPr wrap="square" rtlCol="0">
            <a:spAutoFit/>
          </a:bodyPr>
          <a:lstStyle/>
          <a:p>
            <a:pPr algn="ctr"/>
            <a:r>
              <a:rPr lang="en-US" sz="1000" dirty="0">
                <a:solidFill>
                  <a:srgbClr val="0033A0"/>
                </a:solidFill>
                <a:effectLst/>
                <a:latin typeface="Arial" panose="020B0604020202020204" pitchFamily="34" charset="0"/>
                <a:ea typeface="Noto Sans" panose="020B0502040504020204" pitchFamily="34" charset="0"/>
                <a:cs typeface="Arial" panose="020B0604020202020204" pitchFamily="34" charset="0"/>
              </a:rPr>
              <a:t>© 2024, South Dakota Board of Regents</a:t>
            </a:r>
          </a:p>
        </p:txBody>
      </p:sp>
      <p:sp>
        <p:nvSpPr>
          <p:cNvPr id="4" name="TextBox 3">
            <a:extLst>
              <a:ext uri="{FF2B5EF4-FFF2-40B4-BE49-F238E27FC236}">
                <a16:creationId xmlns:a16="http://schemas.microsoft.com/office/drawing/2014/main" id="{E6E49EF7-A9B9-72F0-AB0B-2ECC8FF69E40}"/>
              </a:ext>
            </a:extLst>
          </p:cNvPr>
          <p:cNvSpPr txBox="1"/>
          <p:nvPr userDrawn="1"/>
        </p:nvSpPr>
        <p:spPr>
          <a:xfrm>
            <a:off x="11217212" y="6407523"/>
            <a:ext cx="634129" cy="246221"/>
          </a:xfrm>
          <a:prstGeom prst="rect">
            <a:avLst/>
          </a:prstGeom>
          <a:noFill/>
        </p:spPr>
        <p:txBody>
          <a:bodyPr wrap="square" rtlCol="0">
            <a:spAutoFit/>
          </a:bodyPr>
          <a:lstStyle/>
          <a:p>
            <a:pPr algn="r"/>
            <a:fld id="{CE031D98-3373-A84B-9B5E-A75B1CC898E4}" type="slidenum">
              <a:rPr lang="en-US" sz="1000" b="1"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
        <p:nvSpPr>
          <p:cNvPr id="6" name="Content Placeholder 5">
            <a:extLst>
              <a:ext uri="{FF2B5EF4-FFF2-40B4-BE49-F238E27FC236}">
                <a16:creationId xmlns:a16="http://schemas.microsoft.com/office/drawing/2014/main" id="{C1EC404E-24B6-8C9F-0A4E-CD427177C802}"/>
              </a:ext>
            </a:extLst>
          </p:cNvPr>
          <p:cNvSpPr>
            <a:spLocks noGrp="1"/>
          </p:cNvSpPr>
          <p:nvPr>
            <p:ph sz="quarter" idx="10"/>
          </p:nvPr>
        </p:nvSpPr>
        <p:spPr>
          <a:xfrm>
            <a:off x="830263" y="2459038"/>
            <a:ext cx="4530725" cy="37941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5">
            <a:extLst>
              <a:ext uri="{FF2B5EF4-FFF2-40B4-BE49-F238E27FC236}">
                <a16:creationId xmlns:a16="http://schemas.microsoft.com/office/drawing/2014/main" id="{87B85852-0846-9F73-589D-D33661D1828A}"/>
              </a:ext>
            </a:extLst>
          </p:cNvPr>
          <p:cNvSpPr>
            <a:spLocks noGrp="1"/>
          </p:cNvSpPr>
          <p:nvPr>
            <p:ph sz="quarter" idx="11"/>
          </p:nvPr>
        </p:nvSpPr>
        <p:spPr>
          <a:xfrm>
            <a:off x="5715000" y="2459038"/>
            <a:ext cx="4530725" cy="37941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4999345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Title Only">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FC1D7FCC-AB27-A311-98FC-948636DA3A11}"/>
              </a:ext>
            </a:extLst>
          </p:cNvPr>
          <p:cNvCxnSpPr/>
          <p:nvPr userDrawn="1"/>
        </p:nvCxnSpPr>
        <p:spPr>
          <a:xfrm>
            <a:off x="0" y="773718"/>
            <a:ext cx="9970718" cy="0"/>
          </a:xfrm>
          <a:prstGeom prst="line">
            <a:avLst/>
          </a:prstGeom>
          <a:ln>
            <a:solidFill>
              <a:srgbClr val="0033A0"/>
            </a:solidFill>
          </a:ln>
        </p:spPr>
        <p:style>
          <a:lnRef idx="3">
            <a:schemeClr val="dk1"/>
          </a:lnRef>
          <a:fillRef idx="0">
            <a:schemeClr val="dk1"/>
          </a:fillRef>
          <a:effectRef idx="2">
            <a:schemeClr val="dk1"/>
          </a:effectRef>
          <a:fontRef idx="minor">
            <a:schemeClr val="tx1"/>
          </a:fontRef>
        </p:style>
      </p:cxnSp>
      <p:pic>
        <p:nvPicPr>
          <p:cNvPr id="12" name="Picture 11" descr="Logo&#10;&#10;Description automatically generated">
            <a:extLst>
              <a:ext uri="{FF2B5EF4-FFF2-40B4-BE49-F238E27FC236}">
                <a16:creationId xmlns:a16="http://schemas.microsoft.com/office/drawing/2014/main" id="{ABB95B87-22D5-437A-E091-4134FCBAC3C8}"/>
              </a:ext>
            </a:extLst>
          </p:cNvPr>
          <p:cNvPicPr>
            <a:picLocks noChangeAspect="1"/>
          </p:cNvPicPr>
          <p:nvPr userDrawn="1"/>
        </p:nvPicPr>
        <p:blipFill>
          <a:blip r:embed="rId2"/>
          <a:stretch>
            <a:fillRect/>
          </a:stretch>
        </p:blipFill>
        <p:spPr>
          <a:xfrm>
            <a:off x="10165229" y="291938"/>
            <a:ext cx="1630812" cy="1052803"/>
          </a:xfrm>
          <a:prstGeom prst="rect">
            <a:avLst/>
          </a:prstGeom>
        </p:spPr>
      </p:pic>
      <p:cxnSp>
        <p:nvCxnSpPr>
          <p:cNvPr id="13" name="Straight Connector 12">
            <a:extLst>
              <a:ext uri="{FF2B5EF4-FFF2-40B4-BE49-F238E27FC236}">
                <a16:creationId xmlns:a16="http://schemas.microsoft.com/office/drawing/2014/main" id="{597EED5E-300B-52FE-66DB-2F07BAD4A8C4}"/>
              </a:ext>
            </a:extLst>
          </p:cNvPr>
          <p:cNvCxnSpPr>
            <a:cxnSpLocks/>
          </p:cNvCxnSpPr>
          <p:nvPr userDrawn="1"/>
        </p:nvCxnSpPr>
        <p:spPr>
          <a:xfrm flipV="1">
            <a:off x="11081359" y="1740310"/>
            <a:ext cx="0" cy="4184501"/>
          </a:xfrm>
          <a:prstGeom prst="line">
            <a:avLst/>
          </a:prstGeom>
          <a:ln>
            <a:solidFill>
              <a:srgbClr val="0033A0"/>
            </a:solidFill>
          </a:ln>
        </p:spPr>
        <p:style>
          <a:lnRef idx="3">
            <a:schemeClr val="dk1"/>
          </a:lnRef>
          <a:fillRef idx="0">
            <a:schemeClr val="dk1"/>
          </a:fillRef>
          <a:effectRef idx="2">
            <a:schemeClr val="dk1"/>
          </a:effectRef>
          <a:fontRef idx="minor">
            <a:schemeClr val="tx1"/>
          </a:fontRef>
        </p:style>
      </p:cxnSp>
      <p:sp>
        <p:nvSpPr>
          <p:cNvPr id="3" name="TextBox 2">
            <a:extLst>
              <a:ext uri="{FF2B5EF4-FFF2-40B4-BE49-F238E27FC236}">
                <a16:creationId xmlns:a16="http://schemas.microsoft.com/office/drawing/2014/main" id="{27CCFA39-7878-845F-7053-C438866EE1EB}"/>
              </a:ext>
            </a:extLst>
          </p:cNvPr>
          <p:cNvSpPr txBox="1"/>
          <p:nvPr userDrawn="1"/>
        </p:nvSpPr>
        <p:spPr>
          <a:xfrm>
            <a:off x="798787" y="6407523"/>
            <a:ext cx="10058399" cy="245525"/>
          </a:xfrm>
          <a:prstGeom prst="rect">
            <a:avLst/>
          </a:prstGeom>
          <a:noFill/>
        </p:spPr>
        <p:txBody>
          <a:bodyPr wrap="square" rtlCol="0">
            <a:spAutoFit/>
          </a:bodyPr>
          <a:lstStyle/>
          <a:p>
            <a:pPr algn="ctr"/>
            <a:r>
              <a:rPr lang="en-US" sz="1000" dirty="0">
                <a:solidFill>
                  <a:srgbClr val="0033A0"/>
                </a:solidFill>
                <a:effectLst/>
                <a:latin typeface="Arial" panose="020B0604020202020204" pitchFamily="34" charset="0"/>
                <a:ea typeface="Noto Sans" panose="020B0502040504020204" pitchFamily="34" charset="0"/>
                <a:cs typeface="Arial" panose="020B0604020202020204" pitchFamily="34" charset="0"/>
              </a:rPr>
              <a:t>© 2024, South Dakota Board of Regents</a:t>
            </a:r>
          </a:p>
        </p:txBody>
      </p:sp>
      <p:sp>
        <p:nvSpPr>
          <p:cNvPr id="4" name="TextBox 3">
            <a:extLst>
              <a:ext uri="{FF2B5EF4-FFF2-40B4-BE49-F238E27FC236}">
                <a16:creationId xmlns:a16="http://schemas.microsoft.com/office/drawing/2014/main" id="{A45EDBE8-A190-FA87-7270-7F911DAEAC93}"/>
              </a:ext>
            </a:extLst>
          </p:cNvPr>
          <p:cNvSpPr txBox="1"/>
          <p:nvPr userDrawn="1"/>
        </p:nvSpPr>
        <p:spPr>
          <a:xfrm>
            <a:off x="11217212" y="6407523"/>
            <a:ext cx="634129" cy="246221"/>
          </a:xfrm>
          <a:prstGeom prst="rect">
            <a:avLst/>
          </a:prstGeom>
          <a:noFill/>
        </p:spPr>
        <p:txBody>
          <a:bodyPr wrap="square" rtlCol="0">
            <a:spAutoFit/>
          </a:bodyPr>
          <a:lstStyle/>
          <a:p>
            <a:pPr algn="r"/>
            <a:fld id="{CE031D98-3373-A84B-9B5E-A75B1CC898E4}" type="slidenum">
              <a:rPr lang="en-US" sz="1000" b="1"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
        <p:nvSpPr>
          <p:cNvPr id="5" name="Title 1">
            <a:extLst>
              <a:ext uri="{FF2B5EF4-FFF2-40B4-BE49-F238E27FC236}">
                <a16:creationId xmlns:a16="http://schemas.microsoft.com/office/drawing/2014/main" id="{FEAA231A-7FC9-C5F2-8300-26445D3E8A61}"/>
              </a:ext>
            </a:extLst>
          </p:cNvPr>
          <p:cNvSpPr>
            <a:spLocks noGrp="1"/>
          </p:cNvSpPr>
          <p:nvPr>
            <p:ph type="title"/>
          </p:nvPr>
        </p:nvSpPr>
        <p:spPr>
          <a:xfrm>
            <a:off x="838200" y="962249"/>
            <a:ext cx="9132518" cy="1325563"/>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dirty="0"/>
              <a:t>Click to edit Master title style</a:t>
            </a:r>
          </a:p>
        </p:txBody>
      </p:sp>
      <p:sp>
        <p:nvSpPr>
          <p:cNvPr id="6" name="Content Placeholder 13">
            <a:extLst>
              <a:ext uri="{FF2B5EF4-FFF2-40B4-BE49-F238E27FC236}">
                <a16:creationId xmlns:a16="http://schemas.microsoft.com/office/drawing/2014/main" id="{2DF26A4C-D09D-3D5D-BFF4-6F87A4F4F1F2}"/>
              </a:ext>
            </a:extLst>
          </p:cNvPr>
          <p:cNvSpPr>
            <a:spLocks noGrp="1"/>
          </p:cNvSpPr>
          <p:nvPr>
            <p:ph sz="quarter" idx="10"/>
          </p:nvPr>
        </p:nvSpPr>
        <p:spPr>
          <a:xfrm>
            <a:off x="841375" y="2479675"/>
            <a:ext cx="9164638" cy="37417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055188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4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33F7D-8824-632B-399E-8DE76DB07728}"/>
              </a:ext>
            </a:extLst>
          </p:cNvPr>
          <p:cNvSpPr>
            <a:spLocks noGrp="1"/>
          </p:cNvSpPr>
          <p:nvPr>
            <p:ph type="title"/>
          </p:nvPr>
        </p:nvSpPr>
        <p:spPr>
          <a:xfrm>
            <a:off x="838200" y="962249"/>
            <a:ext cx="9132518" cy="1325563"/>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dirty="0"/>
              <a:t>Click to edit Master title style</a:t>
            </a:r>
          </a:p>
        </p:txBody>
      </p:sp>
      <p:cxnSp>
        <p:nvCxnSpPr>
          <p:cNvPr id="11" name="Straight Connector 10">
            <a:extLst>
              <a:ext uri="{FF2B5EF4-FFF2-40B4-BE49-F238E27FC236}">
                <a16:creationId xmlns:a16="http://schemas.microsoft.com/office/drawing/2014/main" id="{FC1D7FCC-AB27-A311-98FC-948636DA3A11}"/>
              </a:ext>
            </a:extLst>
          </p:cNvPr>
          <p:cNvCxnSpPr/>
          <p:nvPr userDrawn="1"/>
        </p:nvCxnSpPr>
        <p:spPr>
          <a:xfrm>
            <a:off x="0" y="773718"/>
            <a:ext cx="9970718" cy="0"/>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pic>
        <p:nvPicPr>
          <p:cNvPr id="12" name="Picture 11" descr="Logo&#10;&#10;Description automatically generated">
            <a:extLst>
              <a:ext uri="{FF2B5EF4-FFF2-40B4-BE49-F238E27FC236}">
                <a16:creationId xmlns:a16="http://schemas.microsoft.com/office/drawing/2014/main" id="{ABB95B87-22D5-437A-E091-4134FCBAC3C8}"/>
              </a:ext>
            </a:extLst>
          </p:cNvPr>
          <p:cNvPicPr>
            <a:picLocks noChangeAspect="1"/>
          </p:cNvPicPr>
          <p:nvPr userDrawn="1"/>
        </p:nvPicPr>
        <p:blipFill>
          <a:blip r:embed="rId2"/>
          <a:stretch>
            <a:fillRect/>
          </a:stretch>
        </p:blipFill>
        <p:spPr>
          <a:xfrm>
            <a:off x="10165229" y="291938"/>
            <a:ext cx="1630812" cy="1052803"/>
          </a:xfrm>
          <a:prstGeom prst="rect">
            <a:avLst/>
          </a:prstGeom>
        </p:spPr>
      </p:pic>
      <p:cxnSp>
        <p:nvCxnSpPr>
          <p:cNvPr id="13" name="Straight Connector 12">
            <a:extLst>
              <a:ext uri="{FF2B5EF4-FFF2-40B4-BE49-F238E27FC236}">
                <a16:creationId xmlns:a16="http://schemas.microsoft.com/office/drawing/2014/main" id="{597EED5E-300B-52FE-66DB-2F07BAD4A8C4}"/>
              </a:ext>
            </a:extLst>
          </p:cNvPr>
          <p:cNvCxnSpPr>
            <a:cxnSpLocks/>
          </p:cNvCxnSpPr>
          <p:nvPr userDrawn="1"/>
        </p:nvCxnSpPr>
        <p:spPr>
          <a:xfrm flipV="1">
            <a:off x="11081359" y="1740310"/>
            <a:ext cx="0" cy="4184501"/>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sp>
        <p:nvSpPr>
          <p:cNvPr id="3" name="TextBox 2">
            <a:extLst>
              <a:ext uri="{FF2B5EF4-FFF2-40B4-BE49-F238E27FC236}">
                <a16:creationId xmlns:a16="http://schemas.microsoft.com/office/drawing/2014/main" id="{751990BB-1B58-C27A-FDA6-D3597D8D85C2}"/>
              </a:ext>
            </a:extLst>
          </p:cNvPr>
          <p:cNvSpPr txBox="1"/>
          <p:nvPr userDrawn="1"/>
        </p:nvSpPr>
        <p:spPr>
          <a:xfrm>
            <a:off x="798787" y="6407523"/>
            <a:ext cx="10058399" cy="245525"/>
          </a:xfrm>
          <a:prstGeom prst="rect">
            <a:avLst/>
          </a:prstGeom>
          <a:noFill/>
        </p:spPr>
        <p:txBody>
          <a:bodyPr wrap="square" rtlCol="0">
            <a:spAutoFit/>
          </a:bodyPr>
          <a:lstStyle/>
          <a:p>
            <a:pPr algn="ctr"/>
            <a:r>
              <a:rPr lang="en-US" sz="1000" dirty="0">
                <a:solidFill>
                  <a:srgbClr val="0033A0"/>
                </a:solidFill>
                <a:effectLst/>
                <a:latin typeface="Arial" panose="020B0604020202020204" pitchFamily="34" charset="0"/>
                <a:ea typeface="Noto Sans" panose="020B0502040504020204" pitchFamily="34" charset="0"/>
                <a:cs typeface="Arial" panose="020B0604020202020204" pitchFamily="34" charset="0"/>
              </a:rPr>
              <a:t>© 2024, South Dakota Board of Regents</a:t>
            </a:r>
          </a:p>
        </p:txBody>
      </p:sp>
      <p:sp>
        <p:nvSpPr>
          <p:cNvPr id="4" name="TextBox 3">
            <a:extLst>
              <a:ext uri="{FF2B5EF4-FFF2-40B4-BE49-F238E27FC236}">
                <a16:creationId xmlns:a16="http://schemas.microsoft.com/office/drawing/2014/main" id="{A7C9969A-1071-3639-FBCC-80F23F193DCD}"/>
              </a:ext>
            </a:extLst>
          </p:cNvPr>
          <p:cNvSpPr txBox="1"/>
          <p:nvPr userDrawn="1"/>
        </p:nvSpPr>
        <p:spPr>
          <a:xfrm>
            <a:off x="11217212" y="6407523"/>
            <a:ext cx="634129" cy="246221"/>
          </a:xfrm>
          <a:prstGeom prst="rect">
            <a:avLst/>
          </a:prstGeom>
          <a:noFill/>
        </p:spPr>
        <p:txBody>
          <a:bodyPr wrap="square" rtlCol="0">
            <a:spAutoFit/>
          </a:bodyPr>
          <a:lstStyle/>
          <a:p>
            <a:pPr algn="r"/>
            <a:fld id="{CE031D98-3373-A84B-9B5E-A75B1CC898E4}" type="slidenum">
              <a:rPr lang="en-US" sz="1000" b="1"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
        <p:nvSpPr>
          <p:cNvPr id="14" name="Content Placeholder 13">
            <a:extLst>
              <a:ext uri="{FF2B5EF4-FFF2-40B4-BE49-F238E27FC236}">
                <a16:creationId xmlns:a16="http://schemas.microsoft.com/office/drawing/2014/main" id="{55C4C8CA-B172-3ECF-9A76-FE51627758A8}"/>
              </a:ext>
            </a:extLst>
          </p:cNvPr>
          <p:cNvSpPr>
            <a:spLocks noGrp="1"/>
          </p:cNvSpPr>
          <p:nvPr>
            <p:ph sz="quarter" idx="10"/>
          </p:nvPr>
        </p:nvSpPr>
        <p:spPr>
          <a:xfrm>
            <a:off x="841375" y="2479675"/>
            <a:ext cx="9164638" cy="37417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11569786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4583BC85-5995-CA9D-5B2B-F1E83E3DA7A5}"/>
              </a:ext>
            </a:extLst>
          </p:cNvPr>
          <p:cNvSpPr>
            <a:spLocks noGrp="1"/>
          </p:cNvSpPr>
          <p:nvPr>
            <p:ph type="title"/>
          </p:nvPr>
        </p:nvSpPr>
        <p:spPr>
          <a:xfrm>
            <a:off x="626164" y="809297"/>
            <a:ext cx="9639784" cy="1205037"/>
          </a:xfrm>
        </p:spPr>
        <p:txBody>
          <a:bodyPr/>
          <a:lstStyle>
            <a:lvl1pPr>
              <a:defRPr>
                <a:latin typeface="Palatino" pitchFamily="2" charset="77"/>
                <a:ea typeface="Palatino" pitchFamily="2" charset="77"/>
              </a:defRPr>
            </a:lvl1pPr>
          </a:lstStyle>
          <a:p>
            <a:r>
              <a:rPr lang="en-US" dirty="0">
                <a:solidFill>
                  <a:srgbClr val="0033A0"/>
                </a:solidFill>
                <a:latin typeface="Noto Serif" panose="02020502060505020204" pitchFamily="18" charset="0"/>
                <a:ea typeface="Noto Serif" panose="02020502060505020204" pitchFamily="18" charset="0"/>
                <a:cs typeface="Noto Serif" panose="02020502060505020204" pitchFamily="18" charset="0"/>
              </a:rPr>
              <a:t>Click to edit Master title style</a:t>
            </a:r>
          </a:p>
        </p:txBody>
      </p:sp>
      <p:cxnSp>
        <p:nvCxnSpPr>
          <p:cNvPr id="9" name="Straight Connector 8">
            <a:extLst>
              <a:ext uri="{FF2B5EF4-FFF2-40B4-BE49-F238E27FC236}">
                <a16:creationId xmlns:a16="http://schemas.microsoft.com/office/drawing/2014/main" id="{E081A39A-73A9-1711-68EF-3A9C70C1D7CD}"/>
              </a:ext>
            </a:extLst>
          </p:cNvPr>
          <p:cNvCxnSpPr/>
          <p:nvPr userDrawn="1"/>
        </p:nvCxnSpPr>
        <p:spPr>
          <a:xfrm>
            <a:off x="0" y="773718"/>
            <a:ext cx="9970718" cy="0"/>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cxnSp>
        <p:nvCxnSpPr>
          <p:cNvPr id="10" name="Straight Connector 9">
            <a:extLst>
              <a:ext uri="{FF2B5EF4-FFF2-40B4-BE49-F238E27FC236}">
                <a16:creationId xmlns:a16="http://schemas.microsoft.com/office/drawing/2014/main" id="{D75FCD6D-7E69-C4A8-5DFB-CF225D0EFC46}"/>
              </a:ext>
            </a:extLst>
          </p:cNvPr>
          <p:cNvCxnSpPr>
            <a:cxnSpLocks/>
          </p:cNvCxnSpPr>
          <p:nvPr userDrawn="1"/>
        </p:nvCxnSpPr>
        <p:spPr>
          <a:xfrm flipV="1">
            <a:off x="11081359" y="1740310"/>
            <a:ext cx="0" cy="4184501"/>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pic>
        <p:nvPicPr>
          <p:cNvPr id="16" name="Picture 15" descr="A blue and yellow logo&#10;&#10;Description automatically generated with medium confidence">
            <a:extLst>
              <a:ext uri="{FF2B5EF4-FFF2-40B4-BE49-F238E27FC236}">
                <a16:creationId xmlns:a16="http://schemas.microsoft.com/office/drawing/2014/main" id="{C5465170-9552-B505-37B1-4B670A908E2E}"/>
              </a:ext>
            </a:extLst>
          </p:cNvPr>
          <p:cNvPicPr>
            <a:picLocks noChangeAspect="1"/>
          </p:cNvPicPr>
          <p:nvPr userDrawn="1"/>
        </p:nvPicPr>
        <p:blipFill>
          <a:blip r:embed="rId2"/>
          <a:stretch>
            <a:fillRect/>
          </a:stretch>
        </p:blipFill>
        <p:spPr>
          <a:xfrm>
            <a:off x="10265952" y="338075"/>
            <a:ext cx="1630813" cy="1052803"/>
          </a:xfrm>
          <a:prstGeom prst="rect">
            <a:avLst/>
          </a:prstGeom>
        </p:spPr>
      </p:pic>
      <p:sp>
        <p:nvSpPr>
          <p:cNvPr id="22" name="Picture Placeholder 21">
            <a:extLst>
              <a:ext uri="{FF2B5EF4-FFF2-40B4-BE49-F238E27FC236}">
                <a16:creationId xmlns:a16="http://schemas.microsoft.com/office/drawing/2014/main" id="{D74EBB09-13F4-B4CA-5833-DE01F36B0D01}"/>
              </a:ext>
            </a:extLst>
          </p:cNvPr>
          <p:cNvSpPr>
            <a:spLocks noGrp="1"/>
          </p:cNvSpPr>
          <p:nvPr>
            <p:ph type="pic" sz="quarter" idx="12"/>
          </p:nvPr>
        </p:nvSpPr>
        <p:spPr>
          <a:xfrm>
            <a:off x="626164" y="2147469"/>
            <a:ext cx="1093788" cy="1116013"/>
          </a:xfrm>
        </p:spPr>
        <p:txBody>
          <a:bodyPr/>
          <a:lstStyle/>
          <a:p>
            <a:r>
              <a:rPr lang="en-US"/>
              <a:t>Click icon to add picture</a:t>
            </a:r>
            <a:endParaRPr lang="en-US" dirty="0"/>
          </a:p>
        </p:txBody>
      </p:sp>
      <p:sp>
        <p:nvSpPr>
          <p:cNvPr id="23" name="Picture Placeholder 21">
            <a:extLst>
              <a:ext uri="{FF2B5EF4-FFF2-40B4-BE49-F238E27FC236}">
                <a16:creationId xmlns:a16="http://schemas.microsoft.com/office/drawing/2014/main" id="{0724FB41-64DA-D76C-92F6-79DBFEED8CA9}"/>
              </a:ext>
            </a:extLst>
          </p:cNvPr>
          <p:cNvSpPr>
            <a:spLocks noGrp="1"/>
          </p:cNvSpPr>
          <p:nvPr>
            <p:ph type="pic" sz="quarter" idx="13"/>
          </p:nvPr>
        </p:nvSpPr>
        <p:spPr>
          <a:xfrm>
            <a:off x="626164" y="3633369"/>
            <a:ext cx="1093788" cy="1116013"/>
          </a:xfrm>
        </p:spPr>
        <p:txBody>
          <a:bodyPr/>
          <a:lstStyle/>
          <a:p>
            <a:r>
              <a:rPr lang="en-US"/>
              <a:t>Click icon to add picture</a:t>
            </a:r>
          </a:p>
        </p:txBody>
      </p:sp>
      <p:sp>
        <p:nvSpPr>
          <p:cNvPr id="24" name="Picture Placeholder 21">
            <a:extLst>
              <a:ext uri="{FF2B5EF4-FFF2-40B4-BE49-F238E27FC236}">
                <a16:creationId xmlns:a16="http://schemas.microsoft.com/office/drawing/2014/main" id="{2B7CF18F-8E0F-6785-D5A9-C535A4035439}"/>
              </a:ext>
            </a:extLst>
          </p:cNvPr>
          <p:cNvSpPr>
            <a:spLocks noGrp="1"/>
          </p:cNvSpPr>
          <p:nvPr>
            <p:ph type="pic" sz="quarter" idx="14"/>
          </p:nvPr>
        </p:nvSpPr>
        <p:spPr>
          <a:xfrm>
            <a:off x="626164" y="5119269"/>
            <a:ext cx="1093788" cy="1116013"/>
          </a:xfrm>
        </p:spPr>
        <p:txBody>
          <a:bodyPr/>
          <a:lstStyle/>
          <a:p>
            <a:r>
              <a:rPr lang="en-US"/>
              <a:t>Click icon to add picture</a:t>
            </a:r>
          </a:p>
        </p:txBody>
      </p:sp>
      <p:sp>
        <p:nvSpPr>
          <p:cNvPr id="2" name="TextBox 1">
            <a:extLst>
              <a:ext uri="{FF2B5EF4-FFF2-40B4-BE49-F238E27FC236}">
                <a16:creationId xmlns:a16="http://schemas.microsoft.com/office/drawing/2014/main" id="{E9AE8379-917B-F1A4-770D-E98BAE1BDA75}"/>
              </a:ext>
            </a:extLst>
          </p:cNvPr>
          <p:cNvSpPr txBox="1"/>
          <p:nvPr userDrawn="1"/>
        </p:nvSpPr>
        <p:spPr>
          <a:xfrm>
            <a:off x="798787" y="6407523"/>
            <a:ext cx="10058399" cy="245525"/>
          </a:xfrm>
          <a:prstGeom prst="rect">
            <a:avLst/>
          </a:prstGeom>
          <a:noFill/>
        </p:spPr>
        <p:txBody>
          <a:bodyPr wrap="square" rtlCol="0">
            <a:spAutoFit/>
          </a:bodyPr>
          <a:lstStyle/>
          <a:p>
            <a:pPr algn="ctr"/>
            <a:r>
              <a:rPr lang="en-US" sz="1000" dirty="0">
                <a:solidFill>
                  <a:srgbClr val="0033A0"/>
                </a:solidFill>
                <a:effectLst/>
                <a:latin typeface="Arial" panose="020B0604020202020204" pitchFamily="34" charset="0"/>
                <a:ea typeface="Noto Sans" panose="020B0502040504020204" pitchFamily="34" charset="0"/>
                <a:cs typeface="Arial" panose="020B0604020202020204" pitchFamily="34" charset="0"/>
              </a:rPr>
              <a:t>© 2024, South Dakota Board of Regents</a:t>
            </a:r>
          </a:p>
        </p:txBody>
      </p:sp>
      <p:sp>
        <p:nvSpPr>
          <p:cNvPr id="3" name="TextBox 2">
            <a:extLst>
              <a:ext uri="{FF2B5EF4-FFF2-40B4-BE49-F238E27FC236}">
                <a16:creationId xmlns:a16="http://schemas.microsoft.com/office/drawing/2014/main" id="{480B8964-14B9-230F-2932-84AADEA259A8}"/>
              </a:ext>
            </a:extLst>
          </p:cNvPr>
          <p:cNvSpPr txBox="1"/>
          <p:nvPr userDrawn="1"/>
        </p:nvSpPr>
        <p:spPr>
          <a:xfrm>
            <a:off x="11217212" y="6407523"/>
            <a:ext cx="634129" cy="246221"/>
          </a:xfrm>
          <a:prstGeom prst="rect">
            <a:avLst/>
          </a:prstGeom>
          <a:noFill/>
        </p:spPr>
        <p:txBody>
          <a:bodyPr wrap="square" rtlCol="0">
            <a:spAutoFit/>
          </a:bodyPr>
          <a:lstStyle/>
          <a:p>
            <a:pPr algn="r"/>
            <a:fld id="{CE031D98-3373-A84B-9B5E-A75B1CC898E4}" type="slidenum">
              <a:rPr lang="en-US" sz="1000" b="1"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
        <p:nvSpPr>
          <p:cNvPr id="11" name="Text Placeholder 10">
            <a:extLst>
              <a:ext uri="{FF2B5EF4-FFF2-40B4-BE49-F238E27FC236}">
                <a16:creationId xmlns:a16="http://schemas.microsoft.com/office/drawing/2014/main" id="{08C4DC42-0B88-B475-3937-83C32849D480}"/>
              </a:ext>
            </a:extLst>
          </p:cNvPr>
          <p:cNvSpPr>
            <a:spLocks noGrp="1"/>
          </p:cNvSpPr>
          <p:nvPr>
            <p:ph type="body" sz="quarter" idx="15"/>
          </p:nvPr>
        </p:nvSpPr>
        <p:spPr>
          <a:xfrm>
            <a:off x="1985963" y="2144713"/>
            <a:ext cx="8293100" cy="1112837"/>
          </a:xfrm>
        </p:spPr>
        <p:txBody>
          <a:bodyPr anchor="ctr"/>
          <a:lstStyle>
            <a:lvl1pPr marL="0" indent="0">
              <a:buNone/>
              <a:defRPr/>
            </a:lvl1pPr>
            <a:lvl2pPr marL="457200" indent="0">
              <a:buNone/>
              <a:defRPr i="1"/>
            </a:lvl2pPr>
          </a:lstStyle>
          <a:p>
            <a:pPr lvl="0"/>
            <a:r>
              <a:rPr lang="en-US" dirty="0"/>
              <a:t>Click to edit Master text styles</a:t>
            </a:r>
          </a:p>
          <a:p>
            <a:pPr lvl="1"/>
            <a:r>
              <a:rPr lang="en-US" dirty="0"/>
              <a:t>Second level</a:t>
            </a:r>
          </a:p>
        </p:txBody>
      </p:sp>
      <p:sp>
        <p:nvSpPr>
          <p:cNvPr id="12" name="Text Placeholder 10">
            <a:extLst>
              <a:ext uri="{FF2B5EF4-FFF2-40B4-BE49-F238E27FC236}">
                <a16:creationId xmlns:a16="http://schemas.microsoft.com/office/drawing/2014/main" id="{7282AE09-CA62-E394-31D0-0B7D9AEDDEED}"/>
              </a:ext>
            </a:extLst>
          </p:cNvPr>
          <p:cNvSpPr>
            <a:spLocks noGrp="1"/>
          </p:cNvSpPr>
          <p:nvPr>
            <p:ph type="body" sz="quarter" idx="16"/>
          </p:nvPr>
        </p:nvSpPr>
        <p:spPr>
          <a:xfrm>
            <a:off x="1985963" y="3657600"/>
            <a:ext cx="8293100" cy="1112837"/>
          </a:xfrm>
        </p:spPr>
        <p:txBody>
          <a:bodyPr anchor="ctr"/>
          <a:lstStyle>
            <a:lvl1pPr marL="0" indent="0">
              <a:buNone/>
              <a:defRPr/>
            </a:lvl1pPr>
            <a:lvl2pPr marL="457200" indent="0">
              <a:buNone/>
              <a:defRPr i="1"/>
            </a:lvl2pPr>
          </a:lstStyle>
          <a:p>
            <a:pPr lvl="0"/>
            <a:r>
              <a:rPr lang="en-US" dirty="0"/>
              <a:t>Click to edit Master text styles</a:t>
            </a:r>
          </a:p>
          <a:p>
            <a:pPr lvl="1"/>
            <a:r>
              <a:rPr lang="en-US" dirty="0"/>
              <a:t>Second level</a:t>
            </a:r>
          </a:p>
        </p:txBody>
      </p:sp>
      <p:sp>
        <p:nvSpPr>
          <p:cNvPr id="13" name="Text Placeholder 10">
            <a:extLst>
              <a:ext uri="{FF2B5EF4-FFF2-40B4-BE49-F238E27FC236}">
                <a16:creationId xmlns:a16="http://schemas.microsoft.com/office/drawing/2014/main" id="{BE65D410-6341-19BC-F807-D2990C85F6A5}"/>
              </a:ext>
            </a:extLst>
          </p:cNvPr>
          <p:cNvSpPr>
            <a:spLocks noGrp="1"/>
          </p:cNvSpPr>
          <p:nvPr>
            <p:ph type="body" sz="quarter" idx="17"/>
          </p:nvPr>
        </p:nvSpPr>
        <p:spPr>
          <a:xfrm>
            <a:off x="1985963" y="5105400"/>
            <a:ext cx="8293100" cy="1112837"/>
          </a:xfrm>
        </p:spPr>
        <p:txBody>
          <a:bodyPr anchor="ctr"/>
          <a:lstStyle>
            <a:lvl1pPr marL="0" indent="0">
              <a:buNone/>
              <a:defRPr/>
            </a:lvl1pPr>
            <a:lvl2pPr marL="457200" indent="0">
              <a:buNone/>
              <a:defRPr i="1"/>
            </a:lvl2pPr>
          </a:lstStyle>
          <a:p>
            <a:pPr lvl="0"/>
            <a:r>
              <a:rPr lang="en-US" dirty="0"/>
              <a:t>Click to edit Master text styles</a:t>
            </a:r>
          </a:p>
          <a:p>
            <a:pPr lvl="1"/>
            <a:r>
              <a:rPr lang="en-US" dirty="0"/>
              <a:t>Second level</a:t>
            </a:r>
          </a:p>
        </p:txBody>
      </p:sp>
    </p:spTree>
    <p:extLst>
      <p:ext uri="{BB962C8B-B14F-4D97-AF65-F5344CB8AC3E}">
        <p14:creationId xmlns:p14="http://schemas.microsoft.com/office/powerpoint/2010/main" val="281723175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4EDEE8C-E645-E4E2-C74B-1B97A617B75C}"/>
              </a:ext>
            </a:extLst>
          </p:cNvPr>
          <p:cNvPicPr>
            <a:picLocks noChangeAspect="1"/>
          </p:cNvPicPr>
          <p:nvPr userDrawn="1"/>
        </p:nvPicPr>
        <p:blipFill rotWithShape="1">
          <a:blip r:embed="rId2"/>
          <a:srcRect t="186" b="4560"/>
          <a:stretch/>
        </p:blipFill>
        <p:spPr>
          <a:xfrm>
            <a:off x="0" y="0"/>
            <a:ext cx="12192000" cy="2164485"/>
          </a:xfrm>
          <a:prstGeom prst="rect">
            <a:avLst/>
          </a:prstGeom>
        </p:spPr>
      </p:pic>
      <p:sp>
        <p:nvSpPr>
          <p:cNvPr id="9" name="TextBox 8">
            <a:extLst>
              <a:ext uri="{FF2B5EF4-FFF2-40B4-BE49-F238E27FC236}">
                <a16:creationId xmlns:a16="http://schemas.microsoft.com/office/drawing/2014/main" id="{E6966D48-7ABC-9C07-4DF8-574B1205379E}"/>
              </a:ext>
            </a:extLst>
          </p:cNvPr>
          <p:cNvSpPr txBox="1"/>
          <p:nvPr userDrawn="1"/>
        </p:nvSpPr>
        <p:spPr>
          <a:xfrm>
            <a:off x="371744" y="2322246"/>
            <a:ext cx="11385916" cy="2097353"/>
          </a:xfrm>
          <a:prstGeom prst="rect">
            <a:avLst/>
          </a:prstGeom>
          <a:noFill/>
        </p:spPr>
        <p:txBody>
          <a:bodyPr wrap="square" lIns="0" tIns="0" rIns="0" bIns="0" numCol="1" spcCol="274320" rtlCol="0">
            <a:noAutofit/>
          </a:bodyPr>
          <a:lstStyle/>
          <a:p>
            <a:pPr>
              <a:spcBef>
                <a:spcPts val="901"/>
              </a:spcBef>
            </a:pPr>
            <a:r>
              <a:rPr lang="en-US" sz="1200" dirty="0">
                <a:latin typeface="Arial" panose="020B0604020202020204" pitchFamily="34" charset="0"/>
                <a:cs typeface="Arial" panose="020B0604020202020204" pitchFamily="34" charset="0"/>
              </a:rPr>
              <a:t>In accordance with Federal law and U.S. Department of Agriculture (USDA) civil rights regulations and policies, this institution is prohibited from discriminating on the basis of race, color, national origin, sex, age, disability, and reprisal or retaliation for prior civil rights activity. (Not all prohibited bases apply to all programs.)</a:t>
            </a:r>
          </a:p>
          <a:p>
            <a:pPr>
              <a:spcBef>
                <a:spcPts val="901"/>
              </a:spcBef>
            </a:pPr>
            <a:r>
              <a:rPr lang="en-US" sz="1200" dirty="0">
                <a:latin typeface="Arial" panose="020B0604020202020204" pitchFamily="34" charset="0"/>
                <a:cs typeface="Arial" panose="020B0604020202020204" pitchFamily="34" charset="0"/>
              </a:rPr>
              <a:t>Program information may be made available in languages other than English. Persons with disabilities who require alternative means of communication for program information (e.g., Braille, large print, audiotape, and American Sign Language) should contact the responsible State or local Agency that administers the program or USDA’s TARGET Center at </a:t>
            </a:r>
            <a:r>
              <a:rPr lang="en-US" sz="1200" b="1" dirty="0">
                <a:latin typeface="Arial" panose="020B0604020202020204" pitchFamily="34" charset="0"/>
                <a:cs typeface="Arial" panose="020B0604020202020204" pitchFamily="34" charset="0"/>
              </a:rPr>
              <a:t>(202) 720-2600</a:t>
            </a:r>
            <a:r>
              <a:rPr lang="en-US" sz="1200" dirty="0">
                <a:latin typeface="Arial" panose="020B0604020202020204" pitchFamily="34" charset="0"/>
                <a:cs typeface="Arial" panose="020B0604020202020204" pitchFamily="34" charset="0"/>
              </a:rPr>
              <a:t> (voice and TTY) or contact USDA through the Federal Relay Service at </a:t>
            </a:r>
            <a:r>
              <a:rPr lang="en-US" sz="1200" b="1" dirty="0">
                <a:latin typeface="Arial" panose="020B0604020202020204" pitchFamily="34" charset="0"/>
                <a:cs typeface="Arial" panose="020B0604020202020204" pitchFamily="34" charset="0"/>
              </a:rPr>
              <a:t>(800) 877-8339</a:t>
            </a:r>
            <a:r>
              <a:rPr lang="en-US" sz="1200" dirty="0">
                <a:latin typeface="Arial" panose="020B0604020202020204" pitchFamily="34" charset="0"/>
                <a:cs typeface="Arial" panose="020B0604020202020204" pitchFamily="34" charset="0"/>
              </a:rPr>
              <a:t>.</a:t>
            </a:r>
          </a:p>
          <a:p>
            <a:pPr>
              <a:spcBef>
                <a:spcPts val="901"/>
              </a:spcBef>
            </a:pPr>
            <a:r>
              <a:rPr lang="en-US" sz="1200" dirty="0">
                <a:latin typeface="Arial" panose="020B0604020202020204" pitchFamily="34" charset="0"/>
                <a:cs typeface="Arial" panose="020B0604020202020204" pitchFamily="34" charset="0"/>
              </a:rPr>
              <a:t>To file a program discrimination complaint, a complainant should complete a Form AD-3027, USDA Program Discrimination Complaint Form, which can be obtained online, at </a:t>
            </a:r>
            <a:r>
              <a:rPr lang="en-US" sz="1200" dirty="0">
                <a:latin typeface="Arial" panose="020B0604020202020204" pitchFamily="34" charset="0"/>
                <a:cs typeface="Arial" panose="020B0604020202020204" pitchFamily="34" charset="0"/>
                <a:hlinkClick r:id="rId3"/>
              </a:rPr>
              <a:t>www.usda.gov/sites/default/files/documents/usda-program-discrimination-complaint-form.pdf</a:t>
            </a:r>
            <a:r>
              <a:rPr lang="en-US" sz="1200" dirty="0">
                <a:latin typeface="Arial" panose="020B0604020202020204" pitchFamily="34" charset="0"/>
                <a:cs typeface="Arial" panose="020B0604020202020204" pitchFamily="34" charset="0"/>
              </a:rPr>
              <a:t>, from any USDA office, by calling </a:t>
            </a:r>
            <a:r>
              <a:rPr lang="en-US" sz="1200" b="1" dirty="0">
                <a:latin typeface="Arial" panose="020B0604020202020204" pitchFamily="34" charset="0"/>
                <a:cs typeface="Arial" panose="020B0604020202020204" pitchFamily="34" charset="0"/>
              </a:rPr>
              <a:t>(866) 632-9992</a:t>
            </a:r>
            <a:r>
              <a:rPr lang="en-US" sz="1200" dirty="0">
                <a:latin typeface="Arial" panose="020B0604020202020204" pitchFamily="34" charset="0"/>
                <a:cs typeface="Arial" panose="020B0604020202020204" pitchFamily="34" charset="0"/>
              </a:rPr>
              <a:t>, or by writing a letter addressed to USDA. The letter must contain the complainant’s name, address, telephone number, and a written description of the alleged discriminatory action in sufficient detail to inform the Assistant Secretary for Civil Rights (ASCR) about the nature and date of an alleged civil rights violation. The completed AD-3027 form or letter must be submitted to USDA by:</a:t>
            </a:r>
          </a:p>
        </p:txBody>
      </p:sp>
      <p:sp>
        <p:nvSpPr>
          <p:cNvPr id="10" name="TextBox 9">
            <a:extLst>
              <a:ext uri="{FF2B5EF4-FFF2-40B4-BE49-F238E27FC236}">
                <a16:creationId xmlns:a16="http://schemas.microsoft.com/office/drawing/2014/main" id="{492CBE49-7B06-A9B8-46DB-18C38441BABD}"/>
              </a:ext>
            </a:extLst>
          </p:cNvPr>
          <p:cNvSpPr txBox="1"/>
          <p:nvPr userDrawn="1"/>
        </p:nvSpPr>
        <p:spPr>
          <a:xfrm>
            <a:off x="371744" y="4577360"/>
            <a:ext cx="3506836" cy="967344"/>
          </a:xfrm>
          <a:prstGeom prst="rect">
            <a:avLst/>
          </a:prstGeom>
          <a:noFill/>
        </p:spPr>
        <p:txBody>
          <a:bodyPr wrap="none" rtlCol="0">
            <a:noAutofit/>
          </a:bodyPr>
          <a:lstStyle/>
          <a:p>
            <a:pPr>
              <a:spcBef>
                <a:spcPts val="901"/>
              </a:spcBef>
            </a:pPr>
            <a:r>
              <a:rPr lang="en-US" sz="1200" dirty="0">
                <a:latin typeface="Arial" panose="020B0604020202020204" pitchFamily="34" charset="0"/>
                <a:cs typeface="Arial" panose="020B0604020202020204" pitchFamily="34" charset="0"/>
              </a:rPr>
              <a:t>mail:</a:t>
            </a:r>
          </a:p>
          <a:p>
            <a:pPr>
              <a:spcBef>
                <a:spcPts val="0"/>
              </a:spcBef>
            </a:pPr>
            <a:r>
              <a:rPr lang="en-US" sz="1200" dirty="0">
                <a:latin typeface="Arial" panose="020B0604020202020204" pitchFamily="34" charset="0"/>
                <a:cs typeface="Arial" panose="020B0604020202020204" pitchFamily="34" charset="0"/>
              </a:rPr>
              <a:t>U.S. Department of Agriculture</a:t>
            </a:r>
          </a:p>
          <a:p>
            <a:pPr>
              <a:spcBef>
                <a:spcPts val="0"/>
              </a:spcBef>
            </a:pPr>
            <a:r>
              <a:rPr lang="en-US" sz="1200" dirty="0">
                <a:latin typeface="Arial" panose="020B0604020202020204" pitchFamily="34" charset="0"/>
                <a:cs typeface="Arial" panose="020B0604020202020204" pitchFamily="34" charset="0"/>
              </a:rPr>
              <a:t>Office of the Assistant Secretary for Civil Rights</a:t>
            </a:r>
          </a:p>
          <a:p>
            <a:pPr>
              <a:spcBef>
                <a:spcPts val="0"/>
              </a:spcBef>
            </a:pPr>
            <a:r>
              <a:rPr lang="en-US" sz="1200" dirty="0">
                <a:latin typeface="Arial" panose="020B0604020202020204" pitchFamily="34" charset="0"/>
                <a:cs typeface="Arial" panose="020B0604020202020204" pitchFamily="34" charset="0"/>
              </a:rPr>
              <a:t>1400 Independence Avenue, SW</a:t>
            </a:r>
          </a:p>
          <a:p>
            <a:pPr>
              <a:spcBef>
                <a:spcPts val="0"/>
              </a:spcBef>
            </a:pPr>
            <a:r>
              <a:rPr lang="en-US" sz="1200" dirty="0">
                <a:latin typeface="Arial" panose="020B0604020202020204" pitchFamily="34" charset="0"/>
                <a:cs typeface="Arial" panose="020B0604020202020204" pitchFamily="34" charset="0"/>
              </a:rPr>
              <a:t>Washington, D.C. 20250-9410; or</a:t>
            </a:r>
          </a:p>
        </p:txBody>
      </p:sp>
      <p:sp>
        <p:nvSpPr>
          <p:cNvPr id="11" name="TextBox 10">
            <a:extLst>
              <a:ext uri="{FF2B5EF4-FFF2-40B4-BE49-F238E27FC236}">
                <a16:creationId xmlns:a16="http://schemas.microsoft.com/office/drawing/2014/main" id="{9E143A7D-555B-EF0B-E14C-CF8FF84D3815}"/>
              </a:ext>
            </a:extLst>
          </p:cNvPr>
          <p:cNvSpPr txBox="1"/>
          <p:nvPr userDrawn="1"/>
        </p:nvSpPr>
        <p:spPr>
          <a:xfrm>
            <a:off x="4494243" y="4577361"/>
            <a:ext cx="3272605" cy="967344"/>
          </a:xfrm>
          <a:prstGeom prst="rect">
            <a:avLst/>
          </a:prstGeom>
          <a:noFill/>
        </p:spPr>
        <p:txBody>
          <a:bodyPr wrap="none" rtlCol="0">
            <a:noAutofit/>
          </a:bodyPr>
          <a:lstStyle/>
          <a:p>
            <a:pPr>
              <a:spcBef>
                <a:spcPts val="901"/>
              </a:spcBef>
            </a:pPr>
            <a:r>
              <a:rPr lang="en-US" sz="1200" dirty="0">
                <a:latin typeface="Arial" panose="020B0604020202020204" pitchFamily="34" charset="0"/>
                <a:cs typeface="Arial" panose="020B0604020202020204" pitchFamily="34" charset="0"/>
              </a:rPr>
              <a:t>fax:</a:t>
            </a:r>
          </a:p>
          <a:p>
            <a:pPr>
              <a:spcBef>
                <a:spcPts val="0"/>
              </a:spcBef>
            </a:pPr>
            <a:r>
              <a:rPr lang="en-US" sz="1200" dirty="0">
                <a:latin typeface="Arial" panose="020B0604020202020204" pitchFamily="34" charset="0"/>
                <a:cs typeface="Arial" panose="020B0604020202020204" pitchFamily="34" charset="0"/>
              </a:rPr>
              <a:t>(833) 256-1665 or (202) 690-7442;</a:t>
            </a:r>
          </a:p>
        </p:txBody>
      </p:sp>
      <p:sp>
        <p:nvSpPr>
          <p:cNvPr id="12" name="TextBox 11">
            <a:extLst>
              <a:ext uri="{FF2B5EF4-FFF2-40B4-BE49-F238E27FC236}">
                <a16:creationId xmlns:a16="http://schemas.microsoft.com/office/drawing/2014/main" id="{674A25C5-669E-E356-1140-C1B37AE7B138}"/>
              </a:ext>
            </a:extLst>
          </p:cNvPr>
          <p:cNvSpPr txBox="1"/>
          <p:nvPr userDrawn="1"/>
        </p:nvSpPr>
        <p:spPr>
          <a:xfrm>
            <a:off x="8313422" y="4513924"/>
            <a:ext cx="3272605" cy="1030780"/>
          </a:xfrm>
          <a:prstGeom prst="rect">
            <a:avLst/>
          </a:prstGeom>
          <a:noFill/>
        </p:spPr>
        <p:txBody>
          <a:bodyPr wrap="none" rtlCol="0">
            <a:noAutofit/>
          </a:bodyPr>
          <a:lstStyle/>
          <a:p>
            <a:pPr>
              <a:spcBef>
                <a:spcPts val="901"/>
              </a:spcBef>
            </a:pPr>
            <a:r>
              <a:rPr lang="en-US" sz="1200" dirty="0">
                <a:latin typeface="Arial" panose="020B0604020202020204" pitchFamily="34" charset="0"/>
                <a:cs typeface="Arial" panose="020B0604020202020204" pitchFamily="34" charset="0"/>
              </a:rPr>
              <a:t>email:</a:t>
            </a:r>
          </a:p>
          <a:p>
            <a:pPr>
              <a:spcBef>
                <a:spcPts val="0"/>
              </a:spcBef>
            </a:pPr>
            <a:r>
              <a:rPr lang="en-US" sz="1200" dirty="0">
                <a:latin typeface="Arial" panose="020B0604020202020204" pitchFamily="34" charset="0"/>
                <a:cs typeface="Arial" panose="020B0604020202020204" pitchFamily="34" charset="0"/>
                <a:hlinkClick r:id="rId4"/>
              </a:rPr>
              <a:t>program.intake@usda.gov</a:t>
            </a:r>
            <a:r>
              <a:rPr lang="en-US" sz="1200" dirty="0">
                <a:latin typeface="Arial" panose="020B0604020202020204" pitchFamily="34" charset="0"/>
                <a:cs typeface="Arial" panose="020B0604020202020204" pitchFamily="34" charset="0"/>
              </a:rPr>
              <a:t>.</a:t>
            </a:r>
          </a:p>
          <a:p>
            <a:pPr marL="0" marR="0" lvl="0" indent="0" algn="l" defTabSz="1226234" rtl="0" eaLnBrk="1" fontAlgn="auto" latinLnBrk="0" hangingPunct="1">
              <a:lnSpc>
                <a:spcPct val="100000"/>
              </a:lnSpc>
              <a:spcBef>
                <a:spcPts val="0"/>
              </a:spcBef>
              <a:spcAft>
                <a:spcPts val="0"/>
              </a:spcAft>
              <a:buClrTx/>
              <a:buSzTx/>
              <a:buFontTx/>
              <a:buNone/>
              <a:tabLst/>
              <a:defRPr/>
            </a:pPr>
            <a:endParaRPr lang="en-US" sz="1200" dirty="0">
              <a:latin typeface="Arial" panose="020B0604020202020204" pitchFamily="34" charset="0"/>
              <a:cs typeface="Arial" panose="020B0604020202020204" pitchFamily="34" charset="0"/>
            </a:endParaRPr>
          </a:p>
          <a:p>
            <a:pPr marL="0" marR="0" lvl="0" indent="0" algn="l" defTabSz="1226234" rtl="0" eaLnBrk="1" fontAlgn="auto" latinLnBrk="0" hangingPunct="1">
              <a:lnSpc>
                <a:spcPct val="100000"/>
              </a:lnSpc>
              <a:spcBef>
                <a:spcPts val="0"/>
              </a:spcBef>
              <a:spcAft>
                <a:spcPts val="0"/>
              </a:spcAft>
              <a:buClrTx/>
              <a:buSzTx/>
              <a:buFontTx/>
              <a:buNone/>
              <a:tabLst/>
              <a:defRPr/>
            </a:pPr>
            <a:r>
              <a:rPr lang="en-US" sz="1200" dirty="0">
                <a:latin typeface="Arial" panose="020B0604020202020204" pitchFamily="34" charset="0"/>
                <a:cs typeface="Arial" panose="020B0604020202020204" pitchFamily="34" charset="0"/>
              </a:rPr>
              <a:t>This institution is an equal opportunity provider.</a:t>
            </a:r>
          </a:p>
        </p:txBody>
      </p:sp>
      <p:sp>
        <p:nvSpPr>
          <p:cNvPr id="13" name="TextBox 12">
            <a:extLst>
              <a:ext uri="{FF2B5EF4-FFF2-40B4-BE49-F238E27FC236}">
                <a16:creationId xmlns:a16="http://schemas.microsoft.com/office/drawing/2014/main" id="{ADBEBC99-00BC-2E59-D915-3DFFD3443160}"/>
              </a:ext>
            </a:extLst>
          </p:cNvPr>
          <p:cNvSpPr txBox="1"/>
          <p:nvPr userDrawn="1"/>
        </p:nvSpPr>
        <p:spPr>
          <a:xfrm>
            <a:off x="371744" y="6027420"/>
            <a:ext cx="11385916" cy="595068"/>
          </a:xfrm>
          <a:prstGeom prst="rect">
            <a:avLst/>
          </a:prstGeom>
          <a:noFill/>
        </p:spPr>
        <p:txBody>
          <a:bodyPr wrap="square" lIns="0" tIns="0" rIns="0" bIns="0" rtlCol="0">
            <a:noAutofit/>
          </a:bodyPr>
          <a:lstStyle/>
          <a:p>
            <a:r>
              <a:rPr lang="en-US" sz="1100" b="0" i="0" dirty="0">
                <a:solidFill>
                  <a:schemeClr val="tx1"/>
                </a:solidFill>
                <a:latin typeface="Arial" panose="020B0604020202020204" pitchFamily="34" charset="0"/>
                <a:ea typeface="Univers 45 Light" charset="0"/>
                <a:cs typeface="Arial" panose="020B0604020202020204" pitchFamily="34" charset="0"/>
              </a:rPr>
              <a:t>SDSU Extension</a:t>
            </a:r>
            <a:r>
              <a:rPr lang="en-US" sz="1100" b="0" i="0" baseline="0" dirty="0">
                <a:solidFill>
                  <a:schemeClr val="tx1"/>
                </a:solidFill>
                <a:latin typeface="Arial" panose="020B0604020202020204" pitchFamily="34" charset="0"/>
                <a:ea typeface="Univers 45 Light" charset="0"/>
                <a:cs typeface="Arial" panose="020B0604020202020204" pitchFamily="34" charset="0"/>
              </a:rPr>
              <a:t> is an equal opportunity provider and employer in accordance with the non-discrimination policies of South Dakota State University, the South Dakota Board of Regents and the United States Department of Agriculture.</a:t>
            </a:r>
          </a:p>
          <a:p>
            <a:pPr>
              <a:spcBef>
                <a:spcPts val="601"/>
              </a:spcBef>
            </a:pPr>
            <a:r>
              <a:rPr lang="en-US" sz="1100" b="0" i="0" baseline="0" dirty="0">
                <a:solidFill>
                  <a:schemeClr val="tx1"/>
                </a:solidFill>
                <a:latin typeface="Arial" panose="020B0604020202020204" pitchFamily="34" charset="0"/>
                <a:ea typeface="Univers 45 Light" charset="0"/>
                <a:cs typeface="Arial" panose="020B0604020202020204" pitchFamily="34" charset="0"/>
              </a:rPr>
              <a:t>Learn more at </a:t>
            </a:r>
            <a:r>
              <a:rPr lang="en-US" sz="1100" b="0" i="0" baseline="0" dirty="0" err="1">
                <a:solidFill>
                  <a:schemeClr val="tx1"/>
                </a:solidFill>
                <a:latin typeface="Arial" panose="020B0604020202020204" pitchFamily="34" charset="0"/>
                <a:ea typeface="Univers 45 Light" charset="0"/>
                <a:cs typeface="Arial" panose="020B0604020202020204" pitchFamily="34" charset="0"/>
                <a:hlinkClick r:id="rId5">
                  <a:extLst>
                    <a:ext uri="{A12FA001-AC4F-418D-AE19-62706E023703}">
                      <ahyp:hlinkClr xmlns:ahyp="http://schemas.microsoft.com/office/drawing/2018/hyperlinkcolor" val="tx"/>
                    </a:ext>
                  </a:extLst>
                </a:hlinkClick>
              </a:rPr>
              <a:t>extension.sdstate.edu</a:t>
            </a:r>
            <a:r>
              <a:rPr lang="en-US" sz="1100" b="0" i="0" baseline="0" dirty="0">
                <a:solidFill>
                  <a:schemeClr val="tx1"/>
                </a:solidFill>
                <a:latin typeface="Arial" panose="020B0604020202020204" pitchFamily="34" charset="0"/>
                <a:ea typeface="Univers 45 Light" charset="0"/>
                <a:cs typeface="Arial" panose="020B0604020202020204" pitchFamily="34" charset="0"/>
              </a:rPr>
              <a:t>.</a:t>
            </a:r>
            <a:endParaRPr lang="en-US" sz="1100" b="0" i="0" dirty="0">
              <a:solidFill>
                <a:schemeClr val="tx1"/>
              </a:solidFill>
              <a:latin typeface="Arial" panose="020B0604020202020204" pitchFamily="34" charset="0"/>
              <a:ea typeface="Univers 45 Light" charset="0"/>
              <a:cs typeface="Arial" panose="020B0604020202020204" pitchFamily="34" charset="0"/>
            </a:endParaRPr>
          </a:p>
        </p:txBody>
      </p:sp>
    </p:spTree>
    <p:extLst>
      <p:ext uri="{BB962C8B-B14F-4D97-AF65-F5344CB8AC3E}">
        <p14:creationId xmlns:p14="http://schemas.microsoft.com/office/powerpoint/2010/main" val="39542935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636F5F8-B895-7B36-83F2-6CAAE45F2FD2}"/>
              </a:ext>
            </a:extLst>
          </p:cNvPr>
          <p:cNvPicPr>
            <a:picLocks noChangeAspect="1"/>
          </p:cNvPicPr>
          <p:nvPr userDrawn="1"/>
        </p:nvPicPr>
        <p:blipFill rotWithShape="1">
          <a:blip r:embed="rId2"/>
          <a:srcRect t="186" b="4560"/>
          <a:stretch/>
        </p:blipFill>
        <p:spPr>
          <a:xfrm>
            <a:off x="0" y="0"/>
            <a:ext cx="12192000" cy="2164485"/>
          </a:xfrm>
          <a:prstGeom prst="rect">
            <a:avLst/>
          </a:prstGeom>
        </p:spPr>
      </p:pic>
      <p:sp>
        <p:nvSpPr>
          <p:cNvPr id="9" name="TextBox 8">
            <a:extLst>
              <a:ext uri="{FF2B5EF4-FFF2-40B4-BE49-F238E27FC236}">
                <a16:creationId xmlns:a16="http://schemas.microsoft.com/office/drawing/2014/main" id="{8A264F52-68CA-D93F-70A1-834834D7EBC0}"/>
              </a:ext>
            </a:extLst>
          </p:cNvPr>
          <p:cNvSpPr txBox="1"/>
          <p:nvPr userDrawn="1"/>
        </p:nvSpPr>
        <p:spPr>
          <a:xfrm>
            <a:off x="371744" y="2410980"/>
            <a:ext cx="11385916" cy="2308504"/>
          </a:xfrm>
          <a:prstGeom prst="rect">
            <a:avLst/>
          </a:prstGeom>
          <a:noFill/>
        </p:spPr>
        <p:txBody>
          <a:bodyPr wrap="square" lIns="0" tIns="0" rIns="0" bIns="0" numCol="1" spcCol="274320" rtlCol="0">
            <a:noAutofit/>
          </a:bodyPr>
          <a:lstStyle/>
          <a:p>
            <a:pPr algn="l">
              <a:spcBef>
                <a:spcPts val="901"/>
              </a:spcBef>
            </a:pPr>
            <a:r>
              <a:rPr lang="en-US" sz="1100" dirty="0" err="1">
                <a:latin typeface="Arial" panose="020B0604020202020204" pitchFamily="34" charset="0"/>
                <a:cs typeface="Arial" panose="020B0604020202020204" pitchFamily="34" charset="0"/>
              </a:rPr>
              <a:t>Conforme</a:t>
            </a:r>
            <a:r>
              <a:rPr lang="en-US" sz="1100" dirty="0">
                <a:latin typeface="Arial" panose="020B0604020202020204" pitchFamily="34" charset="0"/>
                <a:cs typeface="Arial" panose="020B0604020202020204" pitchFamily="34" charset="0"/>
              </a:rPr>
              <a:t> a la ley federal y las </a:t>
            </a:r>
            <a:r>
              <a:rPr lang="en-US" sz="1100" dirty="0" err="1">
                <a:latin typeface="Arial" panose="020B0604020202020204" pitchFamily="34" charset="0"/>
                <a:cs typeface="Arial" panose="020B0604020202020204" pitchFamily="34" charset="0"/>
              </a:rPr>
              <a:t>políticas</a:t>
            </a:r>
            <a:r>
              <a:rPr lang="en-US" sz="1100" dirty="0">
                <a:latin typeface="Arial" panose="020B0604020202020204" pitchFamily="34" charset="0"/>
                <a:cs typeface="Arial" panose="020B0604020202020204" pitchFamily="34" charset="0"/>
              </a:rPr>
              <a:t> y </a:t>
            </a:r>
            <a:r>
              <a:rPr lang="en-US" sz="1100" dirty="0" err="1">
                <a:latin typeface="Arial" panose="020B0604020202020204" pitchFamily="34" charset="0"/>
                <a:cs typeface="Arial" panose="020B0604020202020204" pitchFamily="34" charset="0"/>
              </a:rPr>
              <a:t>regulaciones</a:t>
            </a:r>
            <a:r>
              <a:rPr lang="en-US" sz="1100" dirty="0">
                <a:latin typeface="Arial" panose="020B0604020202020204" pitchFamily="34" charset="0"/>
                <a:cs typeface="Arial" panose="020B0604020202020204" pitchFamily="34" charset="0"/>
              </a:rPr>
              <a:t> de derechos </a:t>
            </a:r>
            <a:r>
              <a:rPr lang="en-US" sz="1100" dirty="0" err="1">
                <a:latin typeface="Arial" panose="020B0604020202020204" pitchFamily="34" charset="0"/>
                <a:cs typeface="Arial" panose="020B0604020202020204" pitchFamily="34" charset="0"/>
              </a:rPr>
              <a:t>civiles</a:t>
            </a:r>
            <a:r>
              <a:rPr lang="en-US" sz="1100" dirty="0">
                <a:latin typeface="Arial" panose="020B0604020202020204" pitchFamily="34" charset="0"/>
                <a:cs typeface="Arial" panose="020B0604020202020204" pitchFamily="34" charset="0"/>
              </a:rPr>
              <a:t> del </a:t>
            </a:r>
            <a:r>
              <a:rPr lang="en-US" sz="1100" dirty="0" err="1">
                <a:latin typeface="Arial" panose="020B0604020202020204" pitchFamily="34" charset="0"/>
                <a:cs typeface="Arial" panose="020B0604020202020204" pitchFamily="34" charset="0"/>
              </a:rPr>
              <a:t>Departamento</a:t>
            </a:r>
            <a:r>
              <a:rPr lang="en-US" sz="1100" dirty="0">
                <a:latin typeface="Arial" panose="020B0604020202020204" pitchFamily="34" charset="0"/>
                <a:cs typeface="Arial" panose="020B0604020202020204" pitchFamily="34" charset="0"/>
              </a:rPr>
              <a:t> de Agricultura de los </a:t>
            </a:r>
            <a:r>
              <a:rPr lang="en-US" sz="1100" dirty="0" err="1">
                <a:latin typeface="Arial" panose="020B0604020202020204" pitchFamily="34" charset="0"/>
                <a:cs typeface="Arial" panose="020B0604020202020204" pitchFamily="34" charset="0"/>
              </a:rPr>
              <a:t>Estados</a:t>
            </a:r>
            <a:r>
              <a:rPr lang="en-US" sz="1100" dirty="0">
                <a:latin typeface="Arial" panose="020B0604020202020204" pitchFamily="34" charset="0"/>
                <a:cs typeface="Arial" panose="020B0604020202020204" pitchFamily="34" charset="0"/>
              </a:rPr>
              <a:t> Unidos (USDA), </a:t>
            </a:r>
            <a:r>
              <a:rPr lang="en-US" sz="1100" dirty="0" err="1">
                <a:latin typeface="Arial" panose="020B0604020202020204" pitchFamily="34" charset="0"/>
                <a:cs typeface="Arial" panose="020B0604020202020204" pitchFamily="34" charset="0"/>
              </a:rPr>
              <a:t>esta</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institución</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tiene</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prohibido</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discriminar</a:t>
            </a:r>
            <a:r>
              <a:rPr lang="en-US" sz="1100" dirty="0">
                <a:latin typeface="Arial" panose="020B0604020202020204" pitchFamily="34" charset="0"/>
                <a:cs typeface="Arial" panose="020B0604020202020204" pitchFamily="34" charset="0"/>
              </a:rPr>
              <a:t> por </a:t>
            </a:r>
            <a:r>
              <a:rPr lang="en-US" sz="1100" dirty="0" err="1">
                <a:latin typeface="Arial" panose="020B0604020202020204" pitchFamily="34" charset="0"/>
                <a:cs typeface="Arial" panose="020B0604020202020204" pitchFamily="34" charset="0"/>
              </a:rPr>
              <a:t>motivos</a:t>
            </a:r>
            <a:r>
              <a:rPr lang="en-US" sz="1100" dirty="0">
                <a:latin typeface="Arial" panose="020B0604020202020204" pitchFamily="34" charset="0"/>
                <a:cs typeface="Arial" panose="020B0604020202020204" pitchFamily="34" charset="0"/>
              </a:rPr>
              <a:t> de </a:t>
            </a:r>
            <a:r>
              <a:rPr lang="en-US" sz="1100" dirty="0" err="1">
                <a:latin typeface="Arial" panose="020B0604020202020204" pitchFamily="34" charset="0"/>
                <a:cs typeface="Arial" panose="020B0604020202020204" pitchFamily="34" charset="0"/>
              </a:rPr>
              <a:t>raza</a:t>
            </a:r>
            <a:r>
              <a:rPr lang="en-US" sz="1100" dirty="0">
                <a:latin typeface="Arial" panose="020B0604020202020204" pitchFamily="34" charset="0"/>
                <a:cs typeface="Arial" panose="020B0604020202020204" pitchFamily="34" charset="0"/>
              </a:rPr>
              <a:t>, color, </a:t>
            </a:r>
            <a:r>
              <a:rPr lang="en-US" sz="1100" dirty="0" err="1">
                <a:latin typeface="Arial" panose="020B0604020202020204" pitchFamily="34" charset="0"/>
                <a:cs typeface="Arial" panose="020B0604020202020204" pitchFamily="34" charset="0"/>
              </a:rPr>
              <a:t>origen</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nacional</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sexo</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edad</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discapacidad</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venganza</a:t>
            </a:r>
            <a:r>
              <a:rPr lang="en-US" sz="1100" dirty="0">
                <a:latin typeface="Arial" panose="020B0604020202020204" pitchFamily="34" charset="0"/>
                <a:cs typeface="Arial" panose="020B0604020202020204" pitchFamily="34" charset="0"/>
              </a:rPr>
              <a:t> o </a:t>
            </a:r>
            <a:r>
              <a:rPr lang="en-US" sz="1100" dirty="0" err="1">
                <a:latin typeface="Arial" panose="020B0604020202020204" pitchFamily="34" charset="0"/>
                <a:cs typeface="Arial" panose="020B0604020202020204" pitchFamily="34" charset="0"/>
              </a:rPr>
              <a:t>represalia</a:t>
            </a:r>
            <a:r>
              <a:rPr lang="en-US" sz="1100" dirty="0">
                <a:latin typeface="Arial" panose="020B0604020202020204" pitchFamily="34" charset="0"/>
                <a:cs typeface="Arial" panose="020B0604020202020204" pitchFamily="34" charset="0"/>
              </a:rPr>
              <a:t> por </a:t>
            </a:r>
            <a:r>
              <a:rPr lang="en-US" sz="1100" dirty="0" err="1">
                <a:latin typeface="Arial" panose="020B0604020202020204" pitchFamily="34" charset="0"/>
                <a:cs typeface="Arial" panose="020B0604020202020204" pitchFamily="34" charset="0"/>
              </a:rPr>
              <a:t>actividades</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realizadas</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en</a:t>
            </a:r>
            <a:r>
              <a:rPr lang="en-US" sz="1100" dirty="0">
                <a:latin typeface="Arial" panose="020B0604020202020204" pitchFamily="34" charset="0"/>
                <a:cs typeface="Arial" panose="020B0604020202020204" pitchFamily="34" charset="0"/>
              </a:rPr>
              <a:t> el </a:t>
            </a:r>
            <a:r>
              <a:rPr lang="en-US" sz="1100" dirty="0" err="1">
                <a:latin typeface="Arial" panose="020B0604020202020204" pitchFamily="34" charset="0"/>
                <a:cs typeface="Arial" panose="020B0604020202020204" pitchFamily="34" charset="0"/>
              </a:rPr>
              <a:t>pasado</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relacionadas</a:t>
            </a:r>
            <a:r>
              <a:rPr lang="en-US" sz="1100" dirty="0">
                <a:latin typeface="Arial" panose="020B0604020202020204" pitchFamily="34" charset="0"/>
                <a:cs typeface="Arial" panose="020B0604020202020204" pitchFamily="34" charset="0"/>
              </a:rPr>
              <a:t> con los derechos </a:t>
            </a:r>
            <a:r>
              <a:rPr lang="en-US" sz="1100" dirty="0" err="1">
                <a:latin typeface="Arial" panose="020B0604020202020204" pitchFamily="34" charset="0"/>
                <a:cs typeface="Arial" panose="020B0604020202020204" pitchFamily="34" charset="0"/>
              </a:rPr>
              <a:t>civiles</a:t>
            </a:r>
            <a:r>
              <a:rPr lang="en-US" sz="1100" dirty="0">
                <a:latin typeface="Arial" panose="020B0604020202020204" pitchFamily="34" charset="0"/>
                <a:cs typeface="Arial" panose="020B0604020202020204" pitchFamily="34" charset="0"/>
              </a:rPr>
              <a:t> (no </a:t>
            </a:r>
            <a:r>
              <a:rPr lang="en-US" sz="1100" dirty="0" err="1">
                <a:latin typeface="Arial" panose="020B0604020202020204" pitchFamily="34" charset="0"/>
                <a:cs typeface="Arial" panose="020B0604020202020204" pitchFamily="34" charset="0"/>
              </a:rPr>
              <a:t>todos</a:t>
            </a:r>
            <a:r>
              <a:rPr lang="en-US" sz="1100" dirty="0">
                <a:latin typeface="Arial" panose="020B0604020202020204" pitchFamily="34" charset="0"/>
                <a:cs typeface="Arial" panose="020B0604020202020204" pitchFamily="34" charset="0"/>
              </a:rPr>
              <a:t> los </a:t>
            </a:r>
            <a:r>
              <a:rPr lang="en-US" sz="1100" dirty="0" err="1">
                <a:latin typeface="Arial" panose="020B0604020202020204" pitchFamily="34" charset="0"/>
                <a:cs typeface="Arial" panose="020B0604020202020204" pitchFamily="34" charset="0"/>
              </a:rPr>
              <a:t>principios</a:t>
            </a:r>
            <a:r>
              <a:rPr lang="en-US" sz="1100" dirty="0">
                <a:latin typeface="Arial" panose="020B0604020202020204" pitchFamily="34" charset="0"/>
                <a:cs typeface="Arial" panose="020B0604020202020204" pitchFamily="34" charset="0"/>
              </a:rPr>
              <a:t> de </a:t>
            </a:r>
            <a:r>
              <a:rPr lang="en-US" sz="1100" dirty="0" err="1">
                <a:latin typeface="Arial" panose="020B0604020202020204" pitchFamily="34" charset="0"/>
                <a:cs typeface="Arial" panose="020B0604020202020204" pitchFamily="34" charset="0"/>
              </a:rPr>
              <a:t>prohibición</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aplican</a:t>
            </a:r>
            <a:r>
              <a:rPr lang="en-US" sz="1100" dirty="0">
                <a:latin typeface="Arial" panose="020B0604020202020204" pitchFamily="34" charset="0"/>
                <a:cs typeface="Arial" panose="020B0604020202020204" pitchFamily="34" charset="0"/>
              </a:rPr>
              <a:t> a </a:t>
            </a:r>
            <a:r>
              <a:rPr lang="en-US" sz="1100" dirty="0" err="1">
                <a:latin typeface="Arial" panose="020B0604020202020204" pitchFamily="34" charset="0"/>
                <a:cs typeface="Arial" panose="020B0604020202020204" pitchFamily="34" charset="0"/>
              </a:rPr>
              <a:t>todos</a:t>
            </a:r>
            <a:r>
              <a:rPr lang="en-US" sz="1100" dirty="0">
                <a:latin typeface="Arial" panose="020B0604020202020204" pitchFamily="34" charset="0"/>
                <a:cs typeface="Arial" panose="020B0604020202020204" pitchFamily="34" charset="0"/>
              </a:rPr>
              <a:t> los </a:t>
            </a:r>
            <a:r>
              <a:rPr lang="en-US" sz="1100" dirty="0" err="1">
                <a:latin typeface="Arial" panose="020B0604020202020204" pitchFamily="34" charset="0"/>
                <a:cs typeface="Arial" panose="020B0604020202020204" pitchFamily="34" charset="0"/>
              </a:rPr>
              <a:t>programas</a:t>
            </a:r>
            <a:r>
              <a:rPr lang="en-US" sz="1100" dirty="0">
                <a:latin typeface="Arial" panose="020B0604020202020204" pitchFamily="34" charset="0"/>
                <a:cs typeface="Arial" panose="020B0604020202020204" pitchFamily="34" charset="0"/>
              </a:rPr>
              <a:t>).</a:t>
            </a:r>
          </a:p>
          <a:p>
            <a:pPr algn="l">
              <a:spcBef>
                <a:spcPts val="901"/>
              </a:spcBef>
            </a:pPr>
            <a:r>
              <a:rPr lang="en-US" sz="1100" dirty="0">
                <a:latin typeface="Arial" panose="020B0604020202020204" pitchFamily="34" charset="0"/>
                <a:cs typeface="Arial" panose="020B0604020202020204" pitchFamily="34" charset="0"/>
              </a:rPr>
              <a:t>La </a:t>
            </a:r>
            <a:r>
              <a:rPr lang="en-US" sz="1100" dirty="0" err="1">
                <a:latin typeface="Arial" panose="020B0604020202020204" pitchFamily="34" charset="0"/>
                <a:cs typeface="Arial" panose="020B0604020202020204" pitchFamily="34" charset="0"/>
              </a:rPr>
              <a:t>información</a:t>
            </a:r>
            <a:r>
              <a:rPr lang="en-US" sz="1100" dirty="0">
                <a:latin typeface="Arial" panose="020B0604020202020204" pitchFamily="34" charset="0"/>
                <a:cs typeface="Arial" panose="020B0604020202020204" pitchFamily="34" charset="0"/>
              </a:rPr>
              <a:t> del </a:t>
            </a:r>
            <a:r>
              <a:rPr lang="en-US" sz="1100" dirty="0" err="1">
                <a:latin typeface="Arial" panose="020B0604020202020204" pitchFamily="34" charset="0"/>
                <a:cs typeface="Arial" panose="020B0604020202020204" pitchFamily="34" charset="0"/>
              </a:rPr>
              <a:t>programa</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puede</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estar</a:t>
            </a:r>
            <a:r>
              <a:rPr lang="en-US" sz="1100" dirty="0">
                <a:latin typeface="Arial" panose="020B0604020202020204" pitchFamily="34" charset="0"/>
                <a:cs typeface="Arial" panose="020B0604020202020204" pitchFamily="34" charset="0"/>
              </a:rPr>
              <a:t> disponible </a:t>
            </a:r>
            <a:r>
              <a:rPr lang="en-US" sz="1100" dirty="0" err="1">
                <a:latin typeface="Arial" panose="020B0604020202020204" pitchFamily="34" charset="0"/>
                <a:cs typeface="Arial" panose="020B0604020202020204" pitchFamily="34" charset="0"/>
              </a:rPr>
              <a:t>en</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otros</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idiomas</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además</a:t>
            </a:r>
            <a:r>
              <a:rPr lang="en-US" sz="1100" dirty="0">
                <a:latin typeface="Arial" panose="020B0604020202020204" pitchFamily="34" charset="0"/>
                <a:cs typeface="Arial" panose="020B0604020202020204" pitchFamily="34" charset="0"/>
              </a:rPr>
              <a:t> del </a:t>
            </a:r>
            <a:r>
              <a:rPr lang="en-US" sz="1100" dirty="0" err="1">
                <a:latin typeface="Arial" panose="020B0604020202020204" pitchFamily="34" charset="0"/>
                <a:cs typeface="Arial" panose="020B0604020202020204" pitchFamily="34" charset="0"/>
              </a:rPr>
              <a:t>inglés</a:t>
            </a:r>
            <a:r>
              <a:rPr lang="en-US" sz="1100" dirty="0">
                <a:latin typeface="Arial" panose="020B0604020202020204" pitchFamily="34" charset="0"/>
                <a:cs typeface="Arial" panose="020B0604020202020204" pitchFamily="34" charset="0"/>
              </a:rPr>
              <a:t>. Las personas con </a:t>
            </a:r>
            <a:r>
              <a:rPr lang="en-US" sz="1100" dirty="0" err="1">
                <a:latin typeface="Arial" panose="020B0604020202020204" pitchFamily="34" charset="0"/>
                <a:cs typeface="Arial" panose="020B0604020202020204" pitchFamily="34" charset="0"/>
              </a:rPr>
              <a:t>discapacidades</a:t>
            </a:r>
            <a:r>
              <a:rPr lang="en-US" sz="1100" dirty="0">
                <a:latin typeface="Arial" panose="020B0604020202020204" pitchFamily="34" charset="0"/>
                <a:cs typeface="Arial" panose="020B0604020202020204" pitchFamily="34" charset="0"/>
              </a:rPr>
              <a:t> que </a:t>
            </a:r>
            <a:r>
              <a:rPr lang="en-US" sz="1100" dirty="0" err="1">
                <a:latin typeface="Arial" panose="020B0604020202020204" pitchFamily="34" charset="0"/>
                <a:cs typeface="Arial" panose="020B0604020202020204" pitchFamily="34" charset="0"/>
              </a:rPr>
              <a:t>requieran</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medios</a:t>
            </a:r>
            <a:r>
              <a:rPr lang="en-US" sz="1100" dirty="0">
                <a:latin typeface="Arial" panose="020B0604020202020204" pitchFamily="34" charset="0"/>
                <a:cs typeface="Arial" panose="020B0604020202020204" pitchFamily="34" charset="0"/>
              </a:rPr>
              <a:t> de </a:t>
            </a:r>
            <a:r>
              <a:rPr lang="en-US" sz="1100" dirty="0" err="1">
                <a:latin typeface="Arial" panose="020B0604020202020204" pitchFamily="34" charset="0"/>
                <a:cs typeface="Arial" panose="020B0604020202020204" pitchFamily="34" charset="0"/>
              </a:rPr>
              <a:t>comunicación</a:t>
            </a:r>
            <a:r>
              <a:rPr lang="en-US" sz="1100" dirty="0">
                <a:latin typeface="Arial" panose="020B0604020202020204" pitchFamily="34" charset="0"/>
                <a:cs typeface="Arial" panose="020B0604020202020204" pitchFamily="34" charset="0"/>
              </a:rPr>
              <a:t> alternativos para </a:t>
            </a:r>
            <a:r>
              <a:rPr lang="en-US" sz="1100" dirty="0" err="1">
                <a:latin typeface="Arial" panose="020B0604020202020204" pitchFamily="34" charset="0"/>
                <a:cs typeface="Arial" panose="020B0604020202020204" pitchFamily="34" charset="0"/>
              </a:rPr>
              <a:t>obtener</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información</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sobre</a:t>
            </a:r>
            <a:r>
              <a:rPr lang="en-US" sz="1100" dirty="0">
                <a:latin typeface="Arial" panose="020B0604020202020204" pitchFamily="34" charset="0"/>
                <a:cs typeface="Arial" panose="020B0604020202020204" pitchFamily="34" charset="0"/>
              </a:rPr>
              <a:t> el </a:t>
            </a:r>
            <a:r>
              <a:rPr lang="en-US" sz="1100" dirty="0" err="1">
                <a:latin typeface="Arial" panose="020B0604020202020204" pitchFamily="34" charset="0"/>
                <a:cs typeface="Arial" panose="020B0604020202020204" pitchFamily="34" charset="0"/>
              </a:rPr>
              <a:t>programa</a:t>
            </a:r>
            <a:r>
              <a:rPr lang="en-US" sz="1100" dirty="0">
                <a:latin typeface="Arial" panose="020B0604020202020204" pitchFamily="34" charset="0"/>
                <a:cs typeface="Arial" panose="020B0604020202020204" pitchFamily="34" charset="0"/>
              </a:rPr>
              <a:t> (por </a:t>
            </a:r>
            <a:r>
              <a:rPr lang="en-US" sz="1100" dirty="0" err="1">
                <a:latin typeface="Arial" panose="020B0604020202020204" pitchFamily="34" charset="0"/>
                <a:cs typeface="Arial" panose="020B0604020202020204" pitchFamily="34" charset="0"/>
              </a:rPr>
              <a:t>ejemplo</a:t>
            </a:r>
            <a:r>
              <a:rPr lang="en-US" sz="1100" dirty="0">
                <a:latin typeface="Arial" panose="020B0604020202020204" pitchFamily="34" charset="0"/>
                <a:cs typeface="Arial" panose="020B0604020202020204" pitchFamily="34" charset="0"/>
              </a:rPr>
              <a:t>, Braille, </a:t>
            </a:r>
            <a:r>
              <a:rPr lang="en-US" sz="1100" dirty="0" err="1">
                <a:latin typeface="Arial" panose="020B0604020202020204" pitchFamily="34" charset="0"/>
                <a:cs typeface="Arial" panose="020B0604020202020204" pitchFamily="34" charset="0"/>
              </a:rPr>
              <a:t>letra</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agrandada</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grabación</a:t>
            </a:r>
            <a:r>
              <a:rPr lang="en-US" sz="1100" dirty="0">
                <a:latin typeface="Arial" panose="020B0604020202020204" pitchFamily="34" charset="0"/>
                <a:cs typeface="Arial" panose="020B0604020202020204" pitchFamily="34" charset="0"/>
              </a:rPr>
              <a:t> de audio y </a:t>
            </a:r>
            <a:r>
              <a:rPr lang="en-US" sz="1100" dirty="0" err="1">
                <a:latin typeface="Arial" panose="020B0604020202020204" pitchFamily="34" charset="0"/>
                <a:cs typeface="Arial" panose="020B0604020202020204" pitchFamily="34" charset="0"/>
              </a:rPr>
              <a:t>lenguaje</a:t>
            </a:r>
            <a:r>
              <a:rPr lang="en-US" sz="1100" dirty="0">
                <a:latin typeface="Arial" panose="020B0604020202020204" pitchFamily="34" charset="0"/>
                <a:cs typeface="Arial" panose="020B0604020202020204" pitchFamily="34" charset="0"/>
              </a:rPr>
              <a:t> de </a:t>
            </a:r>
            <a:r>
              <a:rPr lang="en-US" sz="1100" dirty="0" err="1">
                <a:latin typeface="Arial" panose="020B0604020202020204" pitchFamily="34" charset="0"/>
                <a:cs typeface="Arial" panose="020B0604020202020204" pitchFamily="34" charset="0"/>
              </a:rPr>
              <a:t>señas</a:t>
            </a:r>
            <a:r>
              <a:rPr lang="en-US" sz="1100" dirty="0">
                <a:latin typeface="Arial" panose="020B0604020202020204" pitchFamily="34" charset="0"/>
                <a:cs typeface="Arial" panose="020B0604020202020204" pitchFamily="34" charset="0"/>
              </a:rPr>
              <a:t> americano) </a:t>
            </a:r>
            <a:r>
              <a:rPr lang="en-US" sz="1100" dirty="0" err="1">
                <a:latin typeface="Arial" panose="020B0604020202020204" pitchFamily="34" charset="0"/>
                <a:cs typeface="Arial" panose="020B0604020202020204" pitchFamily="34" charset="0"/>
              </a:rPr>
              <a:t>deben</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comunicarse</a:t>
            </a:r>
            <a:r>
              <a:rPr lang="en-US" sz="1100" dirty="0">
                <a:latin typeface="Arial" panose="020B0604020202020204" pitchFamily="34" charset="0"/>
                <a:cs typeface="Arial" panose="020B0604020202020204" pitchFamily="34" charset="0"/>
              </a:rPr>
              <a:t> con la </a:t>
            </a:r>
            <a:r>
              <a:rPr lang="en-US" sz="1100" dirty="0" err="1">
                <a:latin typeface="Arial" panose="020B0604020202020204" pitchFamily="34" charset="0"/>
                <a:cs typeface="Arial" panose="020B0604020202020204" pitchFamily="34" charset="0"/>
              </a:rPr>
              <a:t>agencia</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estatal</a:t>
            </a:r>
            <a:r>
              <a:rPr lang="en-US" sz="1100" dirty="0">
                <a:latin typeface="Arial" panose="020B0604020202020204" pitchFamily="34" charset="0"/>
                <a:cs typeface="Arial" panose="020B0604020202020204" pitchFamily="34" charset="0"/>
              </a:rPr>
              <a:t> o local </a:t>
            </a:r>
            <a:r>
              <a:rPr lang="en-US" sz="1100" dirty="0" err="1">
                <a:latin typeface="Arial" panose="020B0604020202020204" pitchFamily="34" charset="0"/>
                <a:cs typeface="Arial" panose="020B0604020202020204" pitchFamily="34" charset="0"/>
              </a:rPr>
              <a:t>responsable</a:t>
            </a:r>
            <a:r>
              <a:rPr lang="en-US" sz="1100" dirty="0">
                <a:latin typeface="Arial" panose="020B0604020202020204" pitchFamily="34" charset="0"/>
                <a:cs typeface="Arial" panose="020B0604020202020204" pitchFamily="34" charset="0"/>
              </a:rPr>
              <a:t> que </a:t>
            </a:r>
            <a:r>
              <a:rPr lang="en-US" sz="1100" dirty="0" err="1">
                <a:latin typeface="Arial" panose="020B0604020202020204" pitchFamily="34" charset="0"/>
                <a:cs typeface="Arial" panose="020B0604020202020204" pitchFamily="34" charset="0"/>
              </a:rPr>
              <a:t>administra</a:t>
            </a:r>
            <a:r>
              <a:rPr lang="en-US" sz="1100" dirty="0">
                <a:latin typeface="Arial" panose="020B0604020202020204" pitchFamily="34" charset="0"/>
                <a:cs typeface="Arial" panose="020B0604020202020204" pitchFamily="34" charset="0"/>
              </a:rPr>
              <a:t> el </a:t>
            </a:r>
            <a:r>
              <a:rPr lang="en-US" sz="1100" dirty="0" err="1">
                <a:latin typeface="Arial" panose="020B0604020202020204" pitchFamily="34" charset="0"/>
                <a:cs typeface="Arial" panose="020B0604020202020204" pitchFamily="34" charset="0"/>
              </a:rPr>
              <a:t>programa</a:t>
            </a:r>
            <a:r>
              <a:rPr lang="en-US" sz="1100" dirty="0">
                <a:latin typeface="Arial" panose="020B0604020202020204" pitchFamily="34" charset="0"/>
                <a:cs typeface="Arial" panose="020B0604020202020204" pitchFamily="34" charset="0"/>
              </a:rPr>
              <a:t> o con el TARGET Center del USDA al </a:t>
            </a:r>
            <a:r>
              <a:rPr lang="en-US" sz="1100" b="1" dirty="0">
                <a:latin typeface="Arial" panose="020B0604020202020204" pitchFamily="34" charset="0"/>
                <a:cs typeface="Arial" panose="020B0604020202020204" pitchFamily="34" charset="0"/>
              </a:rPr>
              <a:t>(202) 720-2600 </a:t>
            </a:r>
            <a:r>
              <a:rPr lang="en-US" sz="1100" dirty="0">
                <a:latin typeface="Arial" panose="020B0604020202020204" pitchFamily="34" charset="0"/>
                <a:cs typeface="Arial" panose="020B0604020202020204" pitchFamily="34" charset="0"/>
              </a:rPr>
              <a:t>(</a:t>
            </a:r>
            <a:r>
              <a:rPr lang="en-US" sz="1100" dirty="0" err="1">
                <a:latin typeface="Arial" panose="020B0604020202020204" pitchFamily="34" charset="0"/>
                <a:cs typeface="Arial" panose="020B0604020202020204" pitchFamily="34" charset="0"/>
              </a:rPr>
              <a:t>voz</a:t>
            </a:r>
            <a:r>
              <a:rPr lang="en-US" sz="1100" dirty="0">
                <a:latin typeface="Arial" panose="020B0604020202020204" pitchFamily="34" charset="0"/>
                <a:cs typeface="Arial" panose="020B0604020202020204" pitchFamily="34" charset="0"/>
              </a:rPr>
              <a:t> y TTY) o </a:t>
            </a:r>
            <a:r>
              <a:rPr lang="en-US" sz="1100" dirty="0" err="1">
                <a:latin typeface="Arial" panose="020B0604020202020204" pitchFamily="34" charset="0"/>
                <a:cs typeface="Arial" panose="020B0604020202020204" pitchFamily="34" charset="0"/>
              </a:rPr>
              <a:t>comunicarse</a:t>
            </a:r>
            <a:r>
              <a:rPr lang="en-US" sz="1100" dirty="0">
                <a:latin typeface="Arial" panose="020B0604020202020204" pitchFamily="34" charset="0"/>
                <a:cs typeface="Arial" panose="020B0604020202020204" pitchFamily="34" charset="0"/>
              </a:rPr>
              <a:t> con el USDA a </a:t>
            </a:r>
            <a:r>
              <a:rPr lang="en-US" sz="1100" dirty="0" err="1">
                <a:latin typeface="Arial" panose="020B0604020202020204" pitchFamily="34" charset="0"/>
                <a:cs typeface="Arial" panose="020B0604020202020204" pitchFamily="34" charset="0"/>
              </a:rPr>
              <a:t>través</a:t>
            </a:r>
            <a:r>
              <a:rPr lang="en-US" sz="1100" dirty="0">
                <a:latin typeface="Arial" panose="020B0604020202020204" pitchFamily="34" charset="0"/>
                <a:cs typeface="Arial" panose="020B0604020202020204" pitchFamily="34" charset="0"/>
              </a:rPr>
              <a:t> del </a:t>
            </a:r>
            <a:r>
              <a:rPr lang="en-US" sz="1100" dirty="0" err="1">
                <a:latin typeface="Arial" panose="020B0604020202020204" pitchFamily="34" charset="0"/>
                <a:cs typeface="Arial" panose="020B0604020202020204" pitchFamily="34" charset="0"/>
              </a:rPr>
              <a:t>Servicio</a:t>
            </a:r>
            <a:r>
              <a:rPr lang="en-US" sz="1100" dirty="0">
                <a:latin typeface="Arial" panose="020B0604020202020204" pitchFamily="34" charset="0"/>
                <a:cs typeface="Arial" panose="020B0604020202020204" pitchFamily="34" charset="0"/>
              </a:rPr>
              <a:t> Federal de </a:t>
            </a:r>
            <a:r>
              <a:rPr lang="en-US" sz="1100" dirty="0" err="1">
                <a:latin typeface="Arial" panose="020B0604020202020204" pitchFamily="34" charset="0"/>
                <a:cs typeface="Arial" panose="020B0604020202020204" pitchFamily="34" charset="0"/>
              </a:rPr>
              <a:t>Transmisión</a:t>
            </a:r>
            <a:r>
              <a:rPr lang="en-US" sz="1100" dirty="0">
                <a:latin typeface="Arial" panose="020B0604020202020204" pitchFamily="34" charset="0"/>
                <a:cs typeface="Arial" panose="020B0604020202020204" pitchFamily="34" charset="0"/>
              </a:rPr>
              <a:t> de </a:t>
            </a:r>
            <a:r>
              <a:rPr lang="en-US" sz="1100" dirty="0" err="1">
                <a:latin typeface="Arial" panose="020B0604020202020204" pitchFamily="34" charset="0"/>
                <a:cs typeface="Arial" panose="020B0604020202020204" pitchFamily="34" charset="0"/>
              </a:rPr>
              <a:t>Información</a:t>
            </a:r>
            <a:r>
              <a:rPr lang="en-US" sz="1100" dirty="0">
                <a:latin typeface="Arial" panose="020B0604020202020204" pitchFamily="34" charset="0"/>
                <a:cs typeface="Arial" panose="020B0604020202020204" pitchFamily="34" charset="0"/>
              </a:rPr>
              <a:t> al </a:t>
            </a:r>
            <a:r>
              <a:rPr lang="en-US" sz="1100" b="1" dirty="0">
                <a:latin typeface="Arial" panose="020B0604020202020204" pitchFamily="34" charset="0"/>
                <a:cs typeface="Arial" panose="020B0604020202020204" pitchFamily="34" charset="0"/>
              </a:rPr>
              <a:t>(800) 877-8339</a:t>
            </a:r>
            <a:r>
              <a:rPr lang="en-US" sz="1100" dirty="0">
                <a:latin typeface="Arial" panose="020B0604020202020204" pitchFamily="34" charset="0"/>
                <a:cs typeface="Arial" panose="020B0604020202020204" pitchFamily="34" charset="0"/>
              </a:rPr>
              <a:t>.</a:t>
            </a:r>
          </a:p>
          <a:p>
            <a:pPr algn="l">
              <a:spcBef>
                <a:spcPts val="901"/>
              </a:spcBef>
            </a:pPr>
            <a:r>
              <a:rPr lang="en-US" sz="1100" dirty="0">
                <a:latin typeface="Arial" panose="020B0604020202020204" pitchFamily="34" charset="0"/>
                <a:cs typeface="Arial" panose="020B0604020202020204" pitchFamily="34" charset="0"/>
              </a:rPr>
              <a:t>Para </a:t>
            </a:r>
            <a:r>
              <a:rPr lang="en-US" sz="1100" dirty="0" err="1">
                <a:latin typeface="Arial" panose="020B0604020202020204" pitchFamily="34" charset="0"/>
                <a:cs typeface="Arial" panose="020B0604020202020204" pitchFamily="34" charset="0"/>
              </a:rPr>
              <a:t>presentar</a:t>
            </a:r>
            <a:r>
              <a:rPr lang="en-US" sz="1100" dirty="0">
                <a:latin typeface="Arial" panose="020B0604020202020204" pitchFamily="34" charset="0"/>
                <a:cs typeface="Arial" panose="020B0604020202020204" pitchFamily="34" charset="0"/>
              </a:rPr>
              <a:t> una </a:t>
            </a:r>
            <a:r>
              <a:rPr lang="en-US" sz="1100" dirty="0" err="1">
                <a:latin typeface="Arial" panose="020B0604020202020204" pitchFamily="34" charset="0"/>
                <a:cs typeface="Arial" panose="020B0604020202020204" pitchFamily="34" charset="0"/>
              </a:rPr>
              <a:t>queja</a:t>
            </a:r>
            <a:r>
              <a:rPr lang="en-US" sz="1100" dirty="0">
                <a:latin typeface="Arial" panose="020B0604020202020204" pitchFamily="34" charset="0"/>
                <a:cs typeface="Arial" panose="020B0604020202020204" pitchFamily="34" charset="0"/>
              </a:rPr>
              <a:t> por </a:t>
            </a:r>
            <a:r>
              <a:rPr lang="en-US" sz="1100" dirty="0" err="1">
                <a:latin typeface="Arial" panose="020B0604020202020204" pitchFamily="34" charset="0"/>
                <a:cs typeface="Arial" panose="020B0604020202020204" pitchFamily="34" charset="0"/>
              </a:rPr>
              <a:t>discriminación</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en</a:t>
            </a:r>
            <a:r>
              <a:rPr lang="en-US" sz="1100" dirty="0">
                <a:latin typeface="Arial" panose="020B0604020202020204" pitchFamily="34" charset="0"/>
                <a:cs typeface="Arial" panose="020B0604020202020204" pitchFamily="34" charset="0"/>
              </a:rPr>
              <a:t> el </a:t>
            </a:r>
            <a:r>
              <a:rPr lang="en-US" sz="1100" dirty="0" err="1">
                <a:latin typeface="Arial" panose="020B0604020202020204" pitchFamily="34" charset="0"/>
                <a:cs typeface="Arial" panose="020B0604020202020204" pitchFamily="34" charset="0"/>
              </a:rPr>
              <a:t>programa</a:t>
            </a:r>
            <a:r>
              <a:rPr lang="en-US" sz="1100" dirty="0">
                <a:latin typeface="Arial" panose="020B0604020202020204" pitchFamily="34" charset="0"/>
                <a:cs typeface="Arial" panose="020B0604020202020204" pitchFamily="34" charset="0"/>
              </a:rPr>
              <a:t>, el </a:t>
            </a:r>
            <a:r>
              <a:rPr lang="en-US" sz="1100" dirty="0" err="1">
                <a:latin typeface="Arial" panose="020B0604020202020204" pitchFamily="34" charset="0"/>
                <a:cs typeface="Arial" panose="020B0604020202020204" pitchFamily="34" charset="0"/>
              </a:rPr>
              <a:t>reclamante</a:t>
            </a:r>
            <a:r>
              <a:rPr lang="en-US" sz="1100" dirty="0">
                <a:latin typeface="Arial" panose="020B0604020202020204" pitchFamily="34" charset="0"/>
                <a:cs typeface="Arial" panose="020B0604020202020204" pitchFamily="34" charset="0"/>
              </a:rPr>
              <a:t> debe </a:t>
            </a:r>
            <a:r>
              <a:rPr lang="en-US" sz="1100" dirty="0" err="1">
                <a:latin typeface="Arial" panose="020B0604020202020204" pitchFamily="34" charset="0"/>
                <a:cs typeface="Arial" panose="020B0604020202020204" pitchFamily="34" charset="0"/>
              </a:rPr>
              <a:t>completar</a:t>
            </a:r>
            <a:r>
              <a:rPr lang="en-US" sz="1100" dirty="0">
                <a:latin typeface="Arial" panose="020B0604020202020204" pitchFamily="34" charset="0"/>
                <a:cs typeface="Arial" panose="020B0604020202020204" pitchFamily="34" charset="0"/>
              </a:rPr>
              <a:t> un </a:t>
            </a:r>
            <a:r>
              <a:rPr lang="en-US" sz="1100" dirty="0" err="1">
                <a:latin typeface="Arial" panose="020B0604020202020204" pitchFamily="34" charset="0"/>
                <a:cs typeface="Arial" panose="020B0604020202020204" pitchFamily="34" charset="0"/>
              </a:rPr>
              <a:t>formulario</a:t>
            </a:r>
            <a:r>
              <a:rPr lang="en-US" sz="1100" dirty="0">
                <a:latin typeface="Arial" panose="020B0604020202020204" pitchFamily="34" charset="0"/>
                <a:cs typeface="Arial" panose="020B0604020202020204" pitchFamily="34" charset="0"/>
              </a:rPr>
              <a:t> AD-3027, </a:t>
            </a:r>
            <a:r>
              <a:rPr lang="en-US" sz="1100" dirty="0" err="1">
                <a:latin typeface="Arial" panose="020B0604020202020204" pitchFamily="34" charset="0"/>
                <a:cs typeface="Arial" panose="020B0604020202020204" pitchFamily="34" charset="0"/>
              </a:rPr>
              <a:t>Formulario</a:t>
            </a:r>
            <a:r>
              <a:rPr lang="en-US" sz="1100" dirty="0">
                <a:latin typeface="Arial" panose="020B0604020202020204" pitchFamily="34" charset="0"/>
                <a:cs typeface="Arial" panose="020B0604020202020204" pitchFamily="34" charset="0"/>
              </a:rPr>
              <a:t> de </a:t>
            </a:r>
            <a:r>
              <a:rPr lang="en-US" sz="1100" dirty="0" err="1">
                <a:latin typeface="Arial" panose="020B0604020202020204" pitchFamily="34" charset="0"/>
                <a:cs typeface="Arial" panose="020B0604020202020204" pitchFamily="34" charset="0"/>
              </a:rPr>
              <a:t>queja</a:t>
            </a:r>
            <a:r>
              <a:rPr lang="en-US" sz="1100" dirty="0">
                <a:latin typeface="Arial" panose="020B0604020202020204" pitchFamily="34" charset="0"/>
                <a:cs typeface="Arial" panose="020B0604020202020204" pitchFamily="34" charset="0"/>
              </a:rPr>
              <a:t> por </a:t>
            </a:r>
            <a:r>
              <a:rPr lang="en-US" sz="1100" dirty="0" err="1">
                <a:latin typeface="Arial" panose="020B0604020202020204" pitchFamily="34" charset="0"/>
                <a:cs typeface="Arial" panose="020B0604020202020204" pitchFamily="34" charset="0"/>
              </a:rPr>
              <a:t>discriminación</a:t>
            </a:r>
            <a:r>
              <a:rPr lang="en-US" sz="1100" dirty="0">
                <a:latin typeface="Arial" panose="020B0604020202020204" pitchFamily="34" charset="0"/>
                <a:cs typeface="Arial" panose="020B0604020202020204" pitchFamily="34" charset="0"/>
              </a:rPr>
              <a:t> del </a:t>
            </a:r>
            <a:r>
              <a:rPr lang="en-US" sz="1100" dirty="0" err="1">
                <a:latin typeface="Arial" panose="020B0604020202020204" pitchFamily="34" charset="0"/>
                <a:cs typeface="Arial" panose="020B0604020202020204" pitchFamily="34" charset="0"/>
              </a:rPr>
              <a:t>programa</a:t>
            </a:r>
            <a:r>
              <a:rPr lang="en-US" sz="1100" dirty="0">
                <a:latin typeface="Arial" panose="020B0604020202020204" pitchFamily="34" charset="0"/>
                <a:cs typeface="Arial" panose="020B0604020202020204" pitchFamily="34" charset="0"/>
              </a:rPr>
              <a:t> del USDA, que se </a:t>
            </a:r>
            <a:r>
              <a:rPr lang="en-US" sz="1100" dirty="0" err="1">
                <a:latin typeface="Arial" panose="020B0604020202020204" pitchFamily="34" charset="0"/>
                <a:cs typeface="Arial" panose="020B0604020202020204" pitchFamily="34" charset="0"/>
              </a:rPr>
              <a:t>puede</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obtener</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en</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línea</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en</a:t>
            </a:r>
            <a:r>
              <a:rPr lang="en-US" sz="1100" dirty="0">
                <a:latin typeface="Arial" panose="020B0604020202020204" pitchFamily="34" charset="0"/>
                <a:cs typeface="Arial" panose="020B0604020202020204" pitchFamily="34" charset="0"/>
              </a:rPr>
              <a:t> </a:t>
            </a:r>
            <a:r>
              <a:rPr lang="en-US" sz="1100" dirty="0">
                <a:latin typeface="Arial" panose="020B0604020202020204" pitchFamily="34" charset="0"/>
                <a:cs typeface="Arial" panose="020B0604020202020204" pitchFamily="34" charset="0"/>
                <a:hlinkClick r:id="rId3"/>
              </a:rPr>
              <a:t>www.usda.gov/sites/default/files/documents/usda-program-discrimination-complaint-form.pdf</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en</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cualquier</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oficina</a:t>
            </a:r>
            <a:r>
              <a:rPr lang="en-US" sz="1100" dirty="0">
                <a:latin typeface="Arial" panose="020B0604020202020204" pitchFamily="34" charset="0"/>
                <a:cs typeface="Arial" panose="020B0604020202020204" pitchFamily="34" charset="0"/>
              </a:rPr>
              <a:t> del USDA, </a:t>
            </a:r>
            <a:r>
              <a:rPr lang="en-US" sz="1100" dirty="0" err="1">
                <a:latin typeface="Arial" panose="020B0604020202020204" pitchFamily="34" charset="0"/>
                <a:cs typeface="Arial" panose="020B0604020202020204" pitchFamily="34" charset="0"/>
              </a:rPr>
              <a:t>llamando</a:t>
            </a:r>
            <a:r>
              <a:rPr lang="en-US" sz="1100" dirty="0">
                <a:latin typeface="Arial" panose="020B0604020202020204" pitchFamily="34" charset="0"/>
                <a:cs typeface="Arial" panose="020B0604020202020204" pitchFamily="34" charset="0"/>
              </a:rPr>
              <a:t> al </a:t>
            </a:r>
            <a:r>
              <a:rPr lang="en-US" sz="1100" b="1" dirty="0">
                <a:latin typeface="Arial" panose="020B0604020202020204" pitchFamily="34" charset="0"/>
                <a:cs typeface="Arial" panose="020B0604020202020204" pitchFamily="34" charset="0"/>
              </a:rPr>
              <a:t>(866) 632-9992</a:t>
            </a:r>
            <a:r>
              <a:rPr lang="en-US" sz="1100" dirty="0">
                <a:latin typeface="Arial" panose="020B0604020202020204" pitchFamily="34" charset="0"/>
                <a:cs typeface="Arial" panose="020B0604020202020204" pitchFamily="34" charset="0"/>
              </a:rPr>
              <a:t>, o </a:t>
            </a:r>
            <a:r>
              <a:rPr lang="en-US" sz="1100" dirty="0" err="1">
                <a:latin typeface="Arial" panose="020B0604020202020204" pitchFamily="34" charset="0"/>
                <a:cs typeface="Arial" panose="020B0604020202020204" pitchFamily="34" charset="0"/>
              </a:rPr>
              <a:t>escribiendo</a:t>
            </a:r>
            <a:r>
              <a:rPr lang="en-US" sz="1100" dirty="0">
                <a:latin typeface="Arial" panose="020B0604020202020204" pitchFamily="34" charset="0"/>
                <a:cs typeface="Arial" panose="020B0604020202020204" pitchFamily="34" charset="0"/>
              </a:rPr>
              <a:t> una carta </a:t>
            </a:r>
            <a:r>
              <a:rPr lang="en-US" sz="1100" dirty="0" err="1">
                <a:latin typeface="Arial" panose="020B0604020202020204" pitchFamily="34" charset="0"/>
                <a:cs typeface="Arial" panose="020B0604020202020204" pitchFamily="34" charset="0"/>
              </a:rPr>
              <a:t>dirigida</a:t>
            </a:r>
            <a:r>
              <a:rPr lang="en-US" sz="1100" dirty="0">
                <a:latin typeface="Arial" panose="020B0604020202020204" pitchFamily="34" charset="0"/>
                <a:cs typeface="Arial" panose="020B0604020202020204" pitchFamily="34" charset="0"/>
              </a:rPr>
              <a:t> al USDA. La carta debe </a:t>
            </a:r>
            <a:r>
              <a:rPr lang="en-US" sz="1100" dirty="0" err="1">
                <a:latin typeface="Arial" panose="020B0604020202020204" pitchFamily="34" charset="0"/>
                <a:cs typeface="Arial" panose="020B0604020202020204" pitchFamily="34" charset="0"/>
              </a:rPr>
              <a:t>contener</a:t>
            </a:r>
            <a:r>
              <a:rPr lang="en-US" sz="1100" dirty="0">
                <a:latin typeface="Arial" panose="020B0604020202020204" pitchFamily="34" charset="0"/>
                <a:cs typeface="Arial" panose="020B0604020202020204" pitchFamily="34" charset="0"/>
              </a:rPr>
              <a:t> el </a:t>
            </a:r>
            <a:r>
              <a:rPr lang="en-US" sz="1100" dirty="0" err="1">
                <a:latin typeface="Arial" panose="020B0604020202020204" pitchFamily="34" charset="0"/>
                <a:cs typeface="Arial" panose="020B0604020202020204" pitchFamily="34" charset="0"/>
              </a:rPr>
              <a:t>nombre</a:t>
            </a:r>
            <a:r>
              <a:rPr lang="en-US" sz="1100" dirty="0">
                <a:latin typeface="Arial" panose="020B0604020202020204" pitchFamily="34" charset="0"/>
                <a:cs typeface="Arial" panose="020B0604020202020204" pitchFamily="34" charset="0"/>
              </a:rPr>
              <a:t>, la </a:t>
            </a:r>
            <a:r>
              <a:rPr lang="en-US" sz="1100" dirty="0" err="1">
                <a:latin typeface="Arial" panose="020B0604020202020204" pitchFamily="34" charset="0"/>
                <a:cs typeface="Arial" panose="020B0604020202020204" pitchFamily="34" charset="0"/>
              </a:rPr>
              <a:t>dirección</a:t>
            </a:r>
            <a:r>
              <a:rPr lang="en-US" sz="1100" dirty="0">
                <a:latin typeface="Arial" panose="020B0604020202020204" pitchFamily="34" charset="0"/>
                <a:cs typeface="Arial" panose="020B0604020202020204" pitchFamily="34" charset="0"/>
              </a:rPr>
              <a:t> y el </a:t>
            </a:r>
            <a:r>
              <a:rPr lang="en-US" sz="1100" dirty="0" err="1">
                <a:latin typeface="Arial" panose="020B0604020202020204" pitchFamily="34" charset="0"/>
                <a:cs typeface="Arial" panose="020B0604020202020204" pitchFamily="34" charset="0"/>
              </a:rPr>
              <a:t>número</a:t>
            </a:r>
            <a:r>
              <a:rPr lang="en-US" sz="1100" dirty="0">
                <a:latin typeface="Arial" panose="020B0604020202020204" pitchFamily="34" charset="0"/>
                <a:cs typeface="Arial" panose="020B0604020202020204" pitchFamily="34" charset="0"/>
              </a:rPr>
              <a:t> de </a:t>
            </a:r>
            <a:r>
              <a:rPr lang="en-US" sz="1100" dirty="0" err="1">
                <a:latin typeface="Arial" panose="020B0604020202020204" pitchFamily="34" charset="0"/>
                <a:cs typeface="Arial" panose="020B0604020202020204" pitchFamily="34" charset="0"/>
              </a:rPr>
              <a:t>teléfono</a:t>
            </a:r>
            <a:r>
              <a:rPr lang="en-US" sz="1100" dirty="0">
                <a:latin typeface="Arial" panose="020B0604020202020204" pitchFamily="34" charset="0"/>
                <a:cs typeface="Arial" panose="020B0604020202020204" pitchFamily="34" charset="0"/>
              </a:rPr>
              <a:t> del </a:t>
            </a:r>
            <a:r>
              <a:rPr lang="en-US" sz="1100" dirty="0" err="1">
                <a:latin typeface="Arial" panose="020B0604020202020204" pitchFamily="34" charset="0"/>
                <a:cs typeface="Arial" panose="020B0604020202020204" pitchFamily="34" charset="0"/>
              </a:rPr>
              <a:t>reclamante</a:t>
            </a:r>
            <a:r>
              <a:rPr lang="en-US" sz="1100" dirty="0">
                <a:latin typeface="Arial" panose="020B0604020202020204" pitchFamily="34" charset="0"/>
                <a:cs typeface="Arial" panose="020B0604020202020204" pitchFamily="34" charset="0"/>
              </a:rPr>
              <a:t>, y una </a:t>
            </a:r>
            <a:r>
              <a:rPr lang="en-US" sz="1100" dirty="0" err="1">
                <a:latin typeface="Arial" panose="020B0604020202020204" pitchFamily="34" charset="0"/>
                <a:cs typeface="Arial" panose="020B0604020202020204" pitchFamily="34" charset="0"/>
              </a:rPr>
              <a:t>descripción</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escrita</a:t>
            </a:r>
            <a:r>
              <a:rPr lang="en-US" sz="1100" dirty="0">
                <a:latin typeface="Arial" panose="020B0604020202020204" pitchFamily="34" charset="0"/>
                <a:cs typeface="Arial" panose="020B0604020202020204" pitchFamily="34" charset="0"/>
              </a:rPr>
              <a:t> de la </a:t>
            </a:r>
            <a:r>
              <a:rPr lang="en-US" sz="1100" dirty="0" err="1">
                <a:latin typeface="Arial" panose="020B0604020202020204" pitchFamily="34" charset="0"/>
                <a:cs typeface="Arial" panose="020B0604020202020204" pitchFamily="34" charset="0"/>
              </a:rPr>
              <a:t>supuesta</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acción</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discriminatoria</a:t>
            </a:r>
            <a:r>
              <a:rPr lang="en-US" sz="1100" dirty="0">
                <a:latin typeface="Arial" panose="020B0604020202020204" pitchFamily="34" charset="0"/>
                <a:cs typeface="Arial" panose="020B0604020202020204" pitchFamily="34" charset="0"/>
              </a:rPr>
              <a:t> con </a:t>
            </a:r>
            <a:r>
              <a:rPr lang="en-US" sz="1100" dirty="0" err="1">
                <a:latin typeface="Arial" panose="020B0604020202020204" pitchFamily="34" charset="0"/>
                <a:cs typeface="Arial" panose="020B0604020202020204" pitchFamily="34" charset="0"/>
              </a:rPr>
              <a:t>suficiente</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detalle</a:t>
            </a:r>
            <a:r>
              <a:rPr lang="en-US" sz="1100" dirty="0">
                <a:latin typeface="Arial" panose="020B0604020202020204" pitchFamily="34" charset="0"/>
                <a:cs typeface="Arial" panose="020B0604020202020204" pitchFamily="34" charset="0"/>
              </a:rPr>
              <a:t> para </a:t>
            </a:r>
            <a:r>
              <a:rPr lang="en-US" sz="1100" dirty="0" err="1">
                <a:latin typeface="Arial" panose="020B0604020202020204" pitchFamily="34" charset="0"/>
                <a:cs typeface="Arial" panose="020B0604020202020204" pitchFamily="34" charset="0"/>
              </a:rPr>
              <a:t>informar</a:t>
            </a:r>
            <a:r>
              <a:rPr lang="en-US" sz="1100" dirty="0">
                <a:latin typeface="Arial" panose="020B0604020202020204" pitchFamily="34" charset="0"/>
                <a:cs typeface="Arial" panose="020B0604020202020204" pitchFamily="34" charset="0"/>
              </a:rPr>
              <a:t> al </a:t>
            </a:r>
            <a:r>
              <a:rPr lang="en-US" sz="1100" dirty="0" err="1">
                <a:latin typeface="Arial" panose="020B0604020202020204" pitchFamily="34" charset="0"/>
                <a:cs typeface="Arial" panose="020B0604020202020204" pitchFamily="34" charset="0"/>
              </a:rPr>
              <a:t>Subsecretario</a:t>
            </a:r>
            <a:r>
              <a:rPr lang="en-US" sz="1100" dirty="0">
                <a:latin typeface="Arial" panose="020B0604020202020204" pitchFamily="34" charset="0"/>
                <a:cs typeface="Arial" panose="020B0604020202020204" pitchFamily="34" charset="0"/>
              </a:rPr>
              <a:t> de Derechos </a:t>
            </a:r>
            <a:r>
              <a:rPr lang="en-US" sz="1100" dirty="0" err="1">
                <a:latin typeface="Arial" panose="020B0604020202020204" pitchFamily="34" charset="0"/>
                <a:cs typeface="Arial" panose="020B0604020202020204" pitchFamily="34" charset="0"/>
              </a:rPr>
              <a:t>Civiles</a:t>
            </a:r>
            <a:r>
              <a:rPr lang="en-US" sz="1100" dirty="0">
                <a:latin typeface="Arial" panose="020B0604020202020204" pitchFamily="34" charset="0"/>
                <a:cs typeface="Arial" panose="020B0604020202020204" pitchFamily="34" charset="0"/>
              </a:rPr>
              <a:t> (ASCR, por sus </a:t>
            </a:r>
            <a:r>
              <a:rPr lang="en-US" sz="1100" dirty="0" err="1">
                <a:latin typeface="Arial" panose="020B0604020202020204" pitchFamily="34" charset="0"/>
                <a:cs typeface="Arial" panose="020B0604020202020204" pitchFamily="34" charset="0"/>
              </a:rPr>
              <a:t>siglas</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en</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inglés</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sobre</a:t>
            </a:r>
            <a:r>
              <a:rPr lang="en-US" sz="1100" dirty="0">
                <a:latin typeface="Arial" panose="020B0604020202020204" pitchFamily="34" charset="0"/>
                <a:cs typeface="Arial" panose="020B0604020202020204" pitchFamily="34" charset="0"/>
              </a:rPr>
              <a:t> la </a:t>
            </a:r>
            <a:r>
              <a:rPr lang="en-US" sz="1100" dirty="0" err="1">
                <a:latin typeface="Arial" panose="020B0604020202020204" pitchFamily="34" charset="0"/>
                <a:cs typeface="Arial" panose="020B0604020202020204" pitchFamily="34" charset="0"/>
              </a:rPr>
              <a:t>naturaleza</a:t>
            </a:r>
            <a:r>
              <a:rPr lang="en-US" sz="1100" dirty="0">
                <a:latin typeface="Arial" panose="020B0604020202020204" pitchFamily="34" charset="0"/>
                <a:cs typeface="Arial" panose="020B0604020202020204" pitchFamily="34" charset="0"/>
              </a:rPr>
              <a:t> y la </a:t>
            </a:r>
            <a:r>
              <a:rPr lang="en-US" sz="1100" dirty="0" err="1">
                <a:latin typeface="Arial" panose="020B0604020202020204" pitchFamily="34" charset="0"/>
                <a:cs typeface="Arial" panose="020B0604020202020204" pitchFamily="34" charset="0"/>
              </a:rPr>
              <a:t>fecha</a:t>
            </a:r>
            <a:r>
              <a:rPr lang="en-US" sz="1100" dirty="0">
                <a:latin typeface="Arial" panose="020B0604020202020204" pitchFamily="34" charset="0"/>
                <a:cs typeface="Arial" panose="020B0604020202020204" pitchFamily="34" charset="0"/>
              </a:rPr>
              <a:t> de la </a:t>
            </a:r>
            <a:r>
              <a:rPr lang="en-US" sz="1100" dirty="0" err="1">
                <a:latin typeface="Arial" panose="020B0604020202020204" pitchFamily="34" charset="0"/>
                <a:cs typeface="Arial" panose="020B0604020202020204" pitchFamily="34" charset="0"/>
              </a:rPr>
              <a:t>presunta</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violación</a:t>
            </a:r>
            <a:r>
              <a:rPr lang="en-US" sz="1100" dirty="0">
                <a:latin typeface="Arial" panose="020B0604020202020204" pitchFamily="34" charset="0"/>
                <a:cs typeface="Arial" panose="020B0604020202020204" pitchFamily="34" charset="0"/>
              </a:rPr>
              <a:t> de los derechos </a:t>
            </a:r>
            <a:r>
              <a:rPr lang="en-US" sz="1100" dirty="0" err="1">
                <a:latin typeface="Arial" panose="020B0604020202020204" pitchFamily="34" charset="0"/>
                <a:cs typeface="Arial" panose="020B0604020202020204" pitchFamily="34" charset="0"/>
              </a:rPr>
              <a:t>civiles</a:t>
            </a:r>
            <a:r>
              <a:rPr lang="en-US" sz="1100" dirty="0">
                <a:latin typeface="Arial" panose="020B0604020202020204" pitchFamily="34" charset="0"/>
                <a:cs typeface="Arial" panose="020B0604020202020204" pitchFamily="34" charset="0"/>
              </a:rPr>
              <a:t>. La carta o el </a:t>
            </a:r>
            <a:r>
              <a:rPr lang="en-US" sz="1100" dirty="0" err="1">
                <a:latin typeface="Arial" panose="020B0604020202020204" pitchFamily="34" charset="0"/>
                <a:cs typeface="Arial" panose="020B0604020202020204" pitchFamily="34" charset="0"/>
              </a:rPr>
              <a:t>formulario</a:t>
            </a:r>
            <a:r>
              <a:rPr lang="en-US" sz="1100" dirty="0">
                <a:latin typeface="Arial" panose="020B0604020202020204" pitchFamily="34" charset="0"/>
                <a:cs typeface="Arial" panose="020B0604020202020204" pitchFamily="34" charset="0"/>
              </a:rPr>
              <a:t> AD-3027 </a:t>
            </a:r>
            <a:r>
              <a:rPr lang="en-US" sz="1100" dirty="0" err="1">
                <a:latin typeface="Arial" panose="020B0604020202020204" pitchFamily="34" charset="0"/>
                <a:cs typeface="Arial" panose="020B0604020202020204" pitchFamily="34" charset="0"/>
              </a:rPr>
              <a:t>completado</a:t>
            </a:r>
            <a:r>
              <a:rPr lang="en-US" sz="1100" dirty="0">
                <a:latin typeface="Arial" panose="020B0604020202020204" pitchFamily="34" charset="0"/>
                <a:cs typeface="Arial" panose="020B0604020202020204" pitchFamily="34" charset="0"/>
              </a:rPr>
              <a:t> debe </a:t>
            </a:r>
            <a:r>
              <a:rPr lang="en-US" sz="1100" dirty="0" err="1">
                <a:latin typeface="Arial" panose="020B0604020202020204" pitchFamily="34" charset="0"/>
                <a:cs typeface="Arial" panose="020B0604020202020204" pitchFamily="34" charset="0"/>
              </a:rPr>
              <a:t>enviarse</a:t>
            </a:r>
            <a:r>
              <a:rPr lang="en-US" sz="1100" dirty="0">
                <a:latin typeface="Arial" panose="020B0604020202020204" pitchFamily="34" charset="0"/>
                <a:cs typeface="Arial" panose="020B0604020202020204" pitchFamily="34" charset="0"/>
              </a:rPr>
              <a:t> al USDA por medio de:</a:t>
            </a:r>
          </a:p>
        </p:txBody>
      </p:sp>
      <p:sp>
        <p:nvSpPr>
          <p:cNvPr id="10" name="TextBox 9">
            <a:extLst>
              <a:ext uri="{FF2B5EF4-FFF2-40B4-BE49-F238E27FC236}">
                <a16:creationId xmlns:a16="http://schemas.microsoft.com/office/drawing/2014/main" id="{4916CBA7-932A-B50A-9A61-15FFF4CE6ABD}"/>
              </a:ext>
            </a:extLst>
          </p:cNvPr>
          <p:cNvSpPr txBox="1"/>
          <p:nvPr userDrawn="1"/>
        </p:nvSpPr>
        <p:spPr>
          <a:xfrm>
            <a:off x="371744" y="4889780"/>
            <a:ext cx="3506836" cy="967344"/>
          </a:xfrm>
          <a:prstGeom prst="rect">
            <a:avLst/>
          </a:prstGeom>
          <a:noFill/>
        </p:spPr>
        <p:txBody>
          <a:bodyPr wrap="none" rtlCol="0">
            <a:noAutofit/>
          </a:bodyPr>
          <a:lstStyle/>
          <a:p>
            <a:pPr algn="l">
              <a:spcBef>
                <a:spcPts val="901"/>
              </a:spcBef>
            </a:pPr>
            <a:r>
              <a:rPr lang="en-US" sz="1100" dirty="0" err="1">
                <a:latin typeface="Arial" panose="020B0604020202020204" pitchFamily="34" charset="0"/>
                <a:cs typeface="Arial" panose="020B0604020202020204" pitchFamily="34" charset="0"/>
              </a:rPr>
              <a:t>correo</a:t>
            </a:r>
            <a:r>
              <a:rPr lang="en-US" sz="1100" dirty="0">
                <a:latin typeface="Arial" panose="020B0604020202020204" pitchFamily="34" charset="0"/>
                <a:cs typeface="Arial" panose="020B0604020202020204" pitchFamily="34" charset="0"/>
              </a:rPr>
              <a:t> postal:</a:t>
            </a:r>
          </a:p>
          <a:p>
            <a:pPr algn="l">
              <a:spcBef>
                <a:spcPts val="0"/>
              </a:spcBef>
            </a:pPr>
            <a:r>
              <a:rPr lang="en-US" sz="1100" dirty="0">
                <a:latin typeface="Arial" panose="020B0604020202020204" pitchFamily="34" charset="0"/>
                <a:cs typeface="Arial" panose="020B0604020202020204" pitchFamily="34" charset="0"/>
              </a:rPr>
              <a:t>U.S. Department of Agriculture</a:t>
            </a:r>
          </a:p>
          <a:p>
            <a:pPr algn="l">
              <a:spcBef>
                <a:spcPts val="0"/>
              </a:spcBef>
            </a:pPr>
            <a:r>
              <a:rPr lang="en-US" sz="1100" dirty="0">
                <a:latin typeface="Arial" panose="020B0604020202020204" pitchFamily="34" charset="0"/>
                <a:cs typeface="Arial" panose="020B0604020202020204" pitchFamily="34" charset="0"/>
              </a:rPr>
              <a:t>Office of the Assistant Secretary for Civil Rights</a:t>
            </a:r>
          </a:p>
          <a:p>
            <a:pPr algn="l">
              <a:spcBef>
                <a:spcPts val="0"/>
              </a:spcBef>
            </a:pPr>
            <a:r>
              <a:rPr lang="en-US" sz="1100" dirty="0">
                <a:latin typeface="Arial" panose="020B0604020202020204" pitchFamily="34" charset="0"/>
                <a:cs typeface="Arial" panose="020B0604020202020204" pitchFamily="34" charset="0"/>
              </a:rPr>
              <a:t>1400 Independence Avenue, SW</a:t>
            </a:r>
          </a:p>
          <a:p>
            <a:pPr algn="l">
              <a:spcBef>
                <a:spcPts val="0"/>
              </a:spcBef>
            </a:pPr>
            <a:r>
              <a:rPr lang="en-US" sz="1100" dirty="0">
                <a:latin typeface="Arial" panose="020B0604020202020204" pitchFamily="34" charset="0"/>
                <a:cs typeface="Arial" panose="020B0604020202020204" pitchFamily="34" charset="0"/>
              </a:rPr>
              <a:t>Washington, D.C. 20250-9410; o´</a:t>
            </a:r>
          </a:p>
        </p:txBody>
      </p:sp>
      <p:sp>
        <p:nvSpPr>
          <p:cNvPr id="11" name="TextBox 10">
            <a:extLst>
              <a:ext uri="{FF2B5EF4-FFF2-40B4-BE49-F238E27FC236}">
                <a16:creationId xmlns:a16="http://schemas.microsoft.com/office/drawing/2014/main" id="{1D4F5792-04E9-8DA1-E403-3F99458278C2}"/>
              </a:ext>
            </a:extLst>
          </p:cNvPr>
          <p:cNvSpPr txBox="1"/>
          <p:nvPr userDrawn="1"/>
        </p:nvSpPr>
        <p:spPr>
          <a:xfrm>
            <a:off x="4494243" y="4889781"/>
            <a:ext cx="3272605" cy="967344"/>
          </a:xfrm>
          <a:prstGeom prst="rect">
            <a:avLst/>
          </a:prstGeom>
          <a:noFill/>
        </p:spPr>
        <p:txBody>
          <a:bodyPr wrap="none" rtlCol="0">
            <a:noAutofit/>
          </a:bodyPr>
          <a:lstStyle/>
          <a:p>
            <a:pPr algn="l">
              <a:spcBef>
                <a:spcPts val="901"/>
              </a:spcBef>
            </a:pPr>
            <a:r>
              <a:rPr lang="en-US" sz="1100" dirty="0">
                <a:latin typeface="Arial" panose="020B0604020202020204" pitchFamily="34" charset="0"/>
                <a:cs typeface="Arial" panose="020B0604020202020204" pitchFamily="34" charset="0"/>
              </a:rPr>
              <a:t>fax:</a:t>
            </a:r>
          </a:p>
          <a:p>
            <a:pPr algn="l">
              <a:spcBef>
                <a:spcPts val="0"/>
              </a:spcBef>
            </a:pPr>
            <a:r>
              <a:rPr lang="en-US" sz="1100" dirty="0">
                <a:latin typeface="Arial" panose="020B0604020202020204" pitchFamily="34" charset="0"/>
                <a:cs typeface="Arial" panose="020B0604020202020204" pitchFamily="34" charset="0"/>
              </a:rPr>
              <a:t>(833) 256-1665 o´ (202) 690-7442;</a:t>
            </a:r>
          </a:p>
        </p:txBody>
      </p:sp>
      <p:sp>
        <p:nvSpPr>
          <p:cNvPr id="12" name="TextBox 11">
            <a:extLst>
              <a:ext uri="{FF2B5EF4-FFF2-40B4-BE49-F238E27FC236}">
                <a16:creationId xmlns:a16="http://schemas.microsoft.com/office/drawing/2014/main" id="{CDD17BE0-4D82-B144-D963-1D8614D13DDB}"/>
              </a:ext>
            </a:extLst>
          </p:cNvPr>
          <p:cNvSpPr txBox="1"/>
          <p:nvPr userDrawn="1"/>
        </p:nvSpPr>
        <p:spPr>
          <a:xfrm>
            <a:off x="8313422" y="4826344"/>
            <a:ext cx="3272605" cy="1030780"/>
          </a:xfrm>
          <a:prstGeom prst="rect">
            <a:avLst/>
          </a:prstGeom>
          <a:noFill/>
        </p:spPr>
        <p:txBody>
          <a:bodyPr wrap="none" rtlCol="0">
            <a:noAutofit/>
          </a:bodyPr>
          <a:lstStyle/>
          <a:p>
            <a:pPr algn="l">
              <a:spcBef>
                <a:spcPts val="901"/>
              </a:spcBef>
            </a:pPr>
            <a:r>
              <a:rPr lang="en-US" sz="1100" dirty="0" err="1">
                <a:latin typeface="Arial" panose="020B0604020202020204" pitchFamily="34" charset="0"/>
                <a:cs typeface="Arial" panose="020B0604020202020204" pitchFamily="34" charset="0"/>
              </a:rPr>
              <a:t>correo</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electrónico</a:t>
            </a:r>
            <a:r>
              <a:rPr lang="en-US" sz="1100" dirty="0">
                <a:latin typeface="Arial" panose="020B0604020202020204" pitchFamily="34" charset="0"/>
                <a:cs typeface="Arial" panose="020B0604020202020204" pitchFamily="34" charset="0"/>
              </a:rPr>
              <a:t>:</a:t>
            </a:r>
          </a:p>
          <a:p>
            <a:pPr algn="l">
              <a:spcBef>
                <a:spcPts val="0"/>
              </a:spcBef>
            </a:pPr>
            <a:r>
              <a:rPr lang="en-US" sz="1100" dirty="0">
                <a:latin typeface="Arial" panose="020B0604020202020204" pitchFamily="34" charset="0"/>
                <a:cs typeface="Arial" panose="020B0604020202020204" pitchFamily="34" charset="0"/>
                <a:hlinkClick r:id="rId4"/>
              </a:rPr>
              <a:t>program.intake@usda.gov</a:t>
            </a:r>
            <a:r>
              <a:rPr lang="en-US" sz="1100" dirty="0">
                <a:latin typeface="Arial" panose="020B0604020202020204" pitchFamily="34" charset="0"/>
                <a:cs typeface="Arial" panose="020B0604020202020204" pitchFamily="34" charset="0"/>
              </a:rPr>
              <a:t>.</a:t>
            </a:r>
          </a:p>
          <a:p>
            <a:pPr algn="l">
              <a:spcBef>
                <a:spcPts val="901"/>
              </a:spcBef>
            </a:pPr>
            <a:r>
              <a:rPr lang="en-US" sz="1100" dirty="0" err="1">
                <a:latin typeface="Arial" panose="020B0604020202020204" pitchFamily="34" charset="0"/>
                <a:cs typeface="Arial" panose="020B0604020202020204" pitchFamily="34" charset="0"/>
              </a:rPr>
              <a:t>Esta</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institución</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ofrece</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igualdad</a:t>
            </a:r>
            <a:r>
              <a:rPr lang="en-US" sz="1100" dirty="0">
                <a:latin typeface="Arial" panose="020B0604020202020204" pitchFamily="34" charset="0"/>
                <a:cs typeface="Arial" panose="020B0604020202020204" pitchFamily="34" charset="0"/>
              </a:rPr>
              <a:t> de </a:t>
            </a:r>
            <a:r>
              <a:rPr lang="en-US" sz="1100" dirty="0" err="1">
                <a:latin typeface="Arial" panose="020B0604020202020204" pitchFamily="34" charset="0"/>
                <a:cs typeface="Arial" panose="020B0604020202020204" pitchFamily="34" charset="0"/>
              </a:rPr>
              <a:t>oportunidades</a:t>
            </a:r>
            <a:r>
              <a:rPr lang="en-US" sz="1100" dirty="0">
                <a:latin typeface="Arial" panose="020B0604020202020204" pitchFamily="34" charset="0"/>
                <a:cs typeface="Arial" panose="020B0604020202020204" pitchFamily="34" charset="0"/>
              </a:rPr>
              <a:t>.</a:t>
            </a:r>
          </a:p>
        </p:txBody>
      </p:sp>
      <p:sp>
        <p:nvSpPr>
          <p:cNvPr id="13" name="TextBox 12">
            <a:extLst>
              <a:ext uri="{FF2B5EF4-FFF2-40B4-BE49-F238E27FC236}">
                <a16:creationId xmlns:a16="http://schemas.microsoft.com/office/drawing/2014/main" id="{8B974806-35CA-26A0-EC83-5289D1A35CE3}"/>
              </a:ext>
            </a:extLst>
          </p:cNvPr>
          <p:cNvSpPr txBox="1"/>
          <p:nvPr userDrawn="1"/>
        </p:nvSpPr>
        <p:spPr>
          <a:xfrm>
            <a:off x="371744" y="6027420"/>
            <a:ext cx="11385916" cy="595068"/>
          </a:xfrm>
          <a:prstGeom prst="rect">
            <a:avLst/>
          </a:prstGeom>
          <a:noFill/>
        </p:spPr>
        <p:txBody>
          <a:bodyPr wrap="square" lIns="0" tIns="0" rIns="0" bIns="0" rtlCol="0">
            <a:noAutofit/>
          </a:bodyPr>
          <a:lstStyle/>
          <a:p>
            <a:r>
              <a:rPr lang="en-US" sz="1050" b="0" i="0" dirty="0">
                <a:solidFill>
                  <a:schemeClr val="tx1"/>
                </a:solidFill>
                <a:latin typeface="Arial" panose="020B0604020202020204" pitchFamily="34" charset="0"/>
                <a:ea typeface="Univers 45 Light" charset="0"/>
                <a:cs typeface="Arial" panose="020B0604020202020204" pitchFamily="34" charset="0"/>
              </a:rPr>
              <a:t>SDSU Extension</a:t>
            </a:r>
            <a:r>
              <a:rPr lang="en-US" sz="1050" b="0" i="0" baseline="0" dirty="0">
                <a:solidFill>
                  <a:schemeClr val="tx1"/>
                </a:solidFill>
                <a:latin typeface="Arial" panose="020B0604020202020204" pitchFamily="34" charset="0"/>
                <a:ea typeface="Univers 45 Light" charset="0"/>
                <a:cs typeface="Arial" panose="020B0604020202020204" pitchFamily="34" charset="0"/>
              </a:rPr>
              <a:t> is an equal opportunity provider and employer in accordance with the non-discrimination policies of South Dakota State University, the South Dakota Board of Regents and the United States Department of Agriculture.</a:t>
            </a:r>
          </a:p>
          <a:p>
            <a:pPr>
              <a:spcBef>
                <a:spcPts val="601"/>
              </a:spcBef>
            </a:pPr>
            <a:r>
              <a:rPr lang="en-US" sz="1050" b="0" i="0" baseline="0" dirty="0">
                <a:solidFill>
                  <a:schemeClr val="tx1"/>
                </a:solidFill>
                <a:latin typeface="Arial" panose="020B0604020202020204" pitchFamily="34" charset="0"/>
                <a:ea typeface="Univers 45 Light" charset="0"/>
                <a:cs typeface="Arial" panose="020B0604020202020204" pitchFamily="34" charset="0"/>
              </a:rPr>
              <a:t>Learn more at </a:t>
            </a:r>
            <a:r>
              <a:rPr lang="en-US" sz="1050" b="0" i="0" baseline="0" dirty="0" err="1">
                <a:solidFill>
                  <a:schemeClr val="tx1"/>
                </a:solidFill>
                <a:latin typeface="Arial" panose="020B0604020202020204" pitchFamily="34" charset="0"/>
                <a:ea typeface="Univers 45 Light" charset="0"/>
                <a:cs typeface="Arial" panose="020B0604020202020204" pitchFamily="34" charset="0"/>
                <a:hlinkClick r:id="rId5">
                  <a:extLst>
                    <a:ext uri="{A12FA001-AC4F-418D-AE19-62706E023703}">
                      <ahyp:hlinkClr xmlns:ahyp="http://schemas.microsoft.com/office/drawing/2018/hyperlinkcolor" val="tx"/>
                    </a:ext>
                  </a:extLst>
                </a:hlinkClick>
              </a:rPr>
              <a:t>extension.sdstate.edu</a:t>
            </a:r>
            <a:r>
              <a:rPr lang="en-US" sz="1050" b="0" i="0" baseline="0" dirty="0">
                <a:solidFill>
                  <a:schemeClr val="tx1"/>
                </a:solidFill>
                <a:latin typeface="Arial" panose="020B0604020202020204" pitchFamily="34" charset="0"/>
                <a:ea typeface="Univers 45 Light" charset="0"/>
                <a:cs typeface="Arial" panose="020B0604020202020204" pitchFamily="34" charset="0"/>
              </a:rPr>
              <a:t>.</a:t>
            </a:r>
            <a:endParaRPr lang="en-US" sz="1050" b="0" i="0" dirty="0">
              <a:solidFill>
                <a:schemeClr val="tx1"/>
              </a:solidFill>
              <a:latin typeface="Arial" panose="020B0604020202020204" pitchFamily="34" charset="0"/>
              <a:ea typeface="Univers 45 Light" charset="0"/>
              <a:cs typeface="Arial" panose="020B0604020202020204" pitchFamily="34" charset="0"/>
            </a:endParaRPr>
          </a:p>
        </p:txBody>
      </p:sp>
    </p:spTree>
    <p:extLst>
      <p:ext uri="{BB962C8B-B14F-4D97-AF65-F5344CB8AC3E}">
        <p14:creationId xmlns:p14="http://schemas.microsoft.com/office/powerpoint/2010/main" val="15010629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9EDB28-BE97-A7D3-57AD-42CE921597EA}"/>
              </a:ext>
            </a:extLst>
          </p:cNvPr>
          <p:cNvSpPr>
            <a:spLocks noGrp="1"/>
          </p:cNvSpPr>
          <p:nvPr>
            <p:ph type="ctrTitle"/>
          </p:nvPr>
        </p:nvSpPr>
        <p:spPr>
          <a:xfrm>
            <a:off x="474111" y="1426938"/>
            <a:ext cx="6736977" cy="2101289"/>
          </a:xfrm>
        </p:spPr>
        <p:txBody>
          <a:bodyPr anchor="ctr">
            <a:noAutofit/>
          </a:bodyPr>
          <a:lstStyle>
            <a:lvl1pPr algn="l">
              <a:defRPr sz="6600" b="1">
                <a:solidFill>
                  <a:srgbClr val="0033A0"/>
                </a:solidFill>
                <a:latin typeface="Palatino" pitchFamily="2" charset="77"/>
                <a:ea typeface="Palatino" pitchFamily="2" charset="77"/>
                <a:cs typeface="Noto Serif SemBd" panose="02020702060505020204" pitchFamily="18" charset="0"/>
              </a:defRPr>
            </a:lvl1pPr>
          </a:lstStyle>
          <a:p>
            <a:r>
              <a:rPr lang="en-US" dirty="0"/>
              <a:t>Click to edit Master title style</a:t>
            </a:r>
          </a:p>
        </p:txBody>
      </p:sp>
      <p:sp>
        <p:nvSpPr>
          <p:cNvPr id="4" name="Date Placeholder 3">
            <a:extLst>
              <a:ext uri="{FF2B5EF4-FFF2-40B4-BE49-F238E27FC236}">
                <a16:creationId xmlns:a16="http://schemas.microsoft.com/office/drawing/2014/main" id="{947C680B-A36E-F491-D854-CEBA4598F432}"/>
              </a:ext>
            </a:extLst>
          </p:cNvPr>
          <p:cNvSpPr>
            <a:spLocks noGrp="1"/>
          </p:cNvSpPr>
          <p:nvPr>
            <p:ph type="dt" sz="half" idx="10"/>
          </p:nvPr>
        </p:nvSpPr>
        <p:spPr/>
        <p:txBody>
          <a:bodyPr/>
          <a:lstStyle/>
          <a:p>
            <a:fld id="{40DBFB06-D1AB-A149-9120-0AF75E3AE9D9}" type="datetimeFigureOut">
              <a:rPr lang="en-US" smtClean="0"/>
              <a:t>10/9/24</a:t>
            </a:fld>
            <a:endParaRPr lang="en-US"/>
          </a:p>
        </p:txBody>
      </p:sp>
      <p:sp>
        <p:nvSpPr>
          <p:cNvPr id="8" name="Rectangle 7">
            <a:extLst>
              <a:ext uri="{FF2B5EF4-FFF2-40B4-BE49-F238E27FC236}">
                <a16:creationId xmlns:a16="http://schemas.microsoft.com/office/drawing/2014/main" id="{37D86063-A8E4-2C0D-5525-7851B244DB2E}"/>
              </a:ext>
            </a:extLst>
          </p:cNvPr>
          <p:cNvSpPr/>
          <p:nvPr userDrawn="1"/>
        </p:nvSpPr>
        <p:spPr>
          <a:xfrm>
            <a:off x="0" y="3747431"/>
            <a:ext cx="7534654" cy="3108501"/>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D100"/>
              </a:solidFill>
              <a:highlight>
                <a:srgbClr val="FFD100"/>
              </a:highlight>
            </a:endParaRPr>
          </a:p>
        </p:txBody>
      </p:sp>
      <p:sp>
        <p:nvSpPr>
          <p:cNvPr id="11" name="TextBox 10">
            <a:extLst>
              <a:ext uri="{FF2B5EF4-FFF2-40B4-BE49-F238E27FC236}">
                <a16:creationId xmlns:a16="http://schemas.microsoft.com/office/drawing/2014/main" id="{B046EBC3-7E83-C007-0BC1-7F3F534FE58C}"/>
              </a:ext>
            </a:extLst>
          </p:cNvPr>
          <p:cNvSpPr txBox="1"/>
          <p:nvPr userDrawn="1"/>
        </p:nvSpPr>
        <p:spPr>
          <a:xfrm>
            <a:off x="268941" y="6257342"/>
            <a:ext cx="7265713" cy="461665"/>
          </a:xfrm>
          <a:prstGeom prst="rect">
            <a:avLst/>
          </a:prstGeom>
          <a:noFill/>
        </p:spPr>
        <p:txBody>
          <a:bodyPr wrap="square" rtlCol="0">
            <a:spAutoFit/>
          </a:bodyPr>
          <a:lstStyle/>
          <a:p>
            <a:r>
              <a:rPr lang="en-US" sz="800" dirty="0">
                <a:solidFill>
                  <a:schemeClr val="tx1"/>
                </a:solidFill>
                <a:effectLst/>
                <a:latin typeface="Arial" panose="020B0604020202020204" pitchFamily="34" charset="0"/>
                <a:ea typeface="Noto Sans" panose="020B0502040504020204" pitchFamily="34" charset="0"/>
                <a:cs typeface="Arial" panose="020B0604020202020204" pitchFamily="34" charset="0"/>
              </a:rPr>
              <a:t>SDSU Extension is an equal opportunity provider and employer in accordance with the nondiscrimination policies of South Dakota State University, the South Dakota Board of Regents and the United States Department of Agriculture. Learn more at </a:t>
            </a:r>
            <a:r>
              <a:rPr lang="en-US" sz="800" dirty="0">
                <a:solidFill>
                  <a:schemeClr val="tx1"/>
                </a:solidFill>
                <a:effectLst/>
                <a:latin typeface="Arial" panose="020B0604020202020204" pitchFamily="34" charset="0"/>
                <a:ea typeface="Noto Sans" panose="020B0502040504020204" pitchFamily="34" charset="0"/>
                <a:cs typeface="Arial" panose="020B0604020202020204" pitchFamily="34" charset="0"/>
                <a:hlinkClick r:id="rId2">
                  <a:extLst>
                    <a:ext uri="{A12FA001-AC4F-418D-AE19-62706E023703}">
                      <ahyp:hlinkClr xmlns:ahyp="http://schemas.microsoft.com/office/drawing/2018/hyperlinkcolor" val="tx"/>
                    </a:ext>
                  </a:extLst>
                </a:hlinkClick>
              </a:rPr>
              <a:t>extension.sdstate.edu</a:t>
            </a:r>
            <a:r>
              <a:rPr lang="en-US" sz="800" dirty="0">
                <a:solidFill>
                  <a:schemeClr val="tx1"/>
                </a:solidFill>
                <a:effectLst/>
                <a:latin typeface="Arial" panose="020B0604020202020204" pitchFamily="34" charset="0"/>
                <a:ea typeface="Noto Sans" panose="020B0502040504020204" pitchFamily="34" charset="0"/>
                <a:cs typeface="Arial" panose="020B0604020202020204" pitchFamily="34" charset="0"/>
              </a:rPr>
              <a:t> </a:t>
            </a:r>
          </a:p>
          <a:p>
            <a:r>
              <a:rPr lang="en-US" sz="800" dirty="0">
                <a:solidFill>
                  <a:schemeClr val="tx1"/>
                </a:solidFill>
                <a:effectLst/>
                <a:latin typeface="Arial" panose="020B0604020202020204" pitchFamily="34" charset="0"/>
                <a:ea typeface="Noto Sans" panose="020B0502040504020204" pitchFamily="34" charset="0"/>
                <a:cs typeface="Arial" panose="020B0604020202020204" pitchFamily="34" charset="0"/>
              </a:rPr>
              <a:t>© 2024, South Dakota Board of Regents</a:t>
            </a:r>
          </a:p>
        </p:txBody>
      </p:sp>
      <p:pic>
        <p:nvPicPr>
          <p:cNvPr id="12" name="Picture 11" descr="Text&#10;&#10;Description automatically generated">
            <a:extLst>
              <a:ext uri="{FF2B5EF4-FFF2-40B4-BE49-F238E27FC236}">
                <a16:creationId xmlns:a16="http://schemas.microsoft.com/office/drawing/2014/main" id="{2CD84AAD-7893-7669-F67A-10536766F1AA}"/>
              </a:ext>
            </a:extLst>
          </p:cNvPr>
          <p:cNvPicPr>
            <a:picLocks noChangeAspect="1"/>
          </p:cNvPicPr>
          <p:nvPr userDrawn="1"/>
        </p:nvPicPr>
        <p:blipFill>
          <a:blip r:embed="rId3"/>
          <a:stretch>
            <a:fillRect/>
          </a:stretch>
        </p:blipFill>
        <p:spPr>
          <a:xfrm>
            <a:off x="398839" y="309534"/>
            <a:ext cx="4899671" cy="669354"/>
          </a:xfrm>
          <a:prstGeom prst="rect">
            <a:avLst/>
          </a:prstGeom>
        </p:spPr>
      </p:pic>
      <p:sp>
        <p:nvSpPr>
          <p:cNvPr id="3" name="Subtitle 2">
            <a:extLst>
              <a:ext uri="{FF2B5EF4-FFF2-40B4-BE49-F238E27FC236}">
                <a16:creationId xmlns:a16="http://schemas.microsoft.com/office/drawing/2014/main" id="{7A04BC40-94CD-E73D-AB89-C03D607D37BA}"/>
              </a:ext>
            </a:extLst>
          </p:cNvPr>
          <p:cNvSpPr>
            <a:spLocks noGrp="1"/>
          </p:cNvSpPr>
          <p:nvPr>
            <p:ph type="subTitle" idx="1"/>
          </p:nvPr>
        </p:nvSpPr>
        <p:spPr>
          <a:xfrm>
            <a:off x="468360" y="4195482"/>
            <a:ext cx="6742728" cy="1062318"/>
          </a:xfrm>
        </p:spPr>
        <p:txBody>
          <a:bodyPr>
            <a:normAutofit/>
          </a:bodyPr>
          <a:lstStyle>
            <a:lvl1pPr marL="0" indent="0" algn="l">
              <a:buNone/>
              <a:defRPr sz="2000">
                <a:solidFill>
                  <a:srgbClr val="0033A0"/>
                </a:solidFill>
                <a:latin typeface="Arial" panose="020B0604020202020204" pitchFamily="34" charset="0"/>
                <a:ea typeface="Noto Sans Med" panose="020B0602040504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9" name="Picture Placeholder 9">
            <a:extLst>
              <a:ext uri="{FF2B5EF4-FFF2-40B4-BE49-F238E27FC236}">
                <a16:creationId xmlns:a16="http://schemas.microsoft.com/office/drawing/2014/main" id="{6C3A12AA-6F2E-D358-1198-8423C36B35EE}"/>
              </a:ext>
            </a:extLst>
          </p:cNvPr>
          <p:cNvSpPr>
            <a:spLocks noGrp="1"/>
          </p:cNvSpPr>
          <p:nvPr>
            <p:ph type="pic" sz="quarter" idx="13"/>
          </p:nvPr>
        </p:nvSpPr>
        <p:spPr>
          <a:xfrm>
            <a:off x="7540625" y="0"/>
            <a:ext cx="4651375" cy="6858000"/>
          </a:xfrm>
        </p:spPr>
        <p:txBody>
          <a:bodyPr/>
          <a:lstStyle/>
          <a:p>
            <a:r>
              <a:rPr lang="en-US"/>
              <a:t>Click icon to add picture</a:t>
            </a:r>
          </a:p>
        </p:txBody>
      </p:sp>
    </p:spTree>
    <p:extLst>
      <p:ext uri="{BB962C8B-B14F-4D97-AF65-F5344CB8AC3E}">
        <p14:creationId xmlns:p14="http://schemas.microsoft.com/office/powerpoint/2010/main" val="362123452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9EDB28-BE97-A7D3-57AD-42CE921597EA}"/>
              </a:ext>
            </a:extLst>
          </p:cNvPr>
          <p:cNvSpPr>
            <a:spLocks noGrp="1"/>
          </p:cNvSpPr>
          <p:nvPr>
            <p:ph type="ctrTitle"/>
          </p:nvPr>
        </p:nvSpPr>
        <p:spPr>
          <a:xfrm>
            <a:off x="474111" y="1426938"/>
            <a:ext cx="6736977" cy="2101289"/>
          </a:xfrm>
        </p:spPr>
        <p:txBody>
          <a:bodyPr anchor="ctr">
            <a:noAutofit/>
          </a:bodyPr>
          <a:lstStyle>
            <a:lvl1pPr algn="l">
              <a:defRPr sz="6600" b="1">
                <a:solidFill>
                  <a:srgbClr val="0C2340"/>
                </a:solidFill>
                <a:latin typeface="Palatino" pitchFamily="2" charset="77"/>
                <a:ea typeface="Palatino" pitchFamily="2" charset="77"/>
                <a:cs typeface="Noto Serif SemBd" panose="02020702060505020204" pitchFamily="18" charset="0"/>
              </a:defRPr>
            </a:lvl1pPr>
          </a:lstStyle>
          <a:p>
            <a:r>
              <a:rPr lang="en-US" dirty="0"/>
              <a:t>Click to edit Master title style</a:t>
            </a:r>
          </a:p>
        </p:txBody>
      </p:sp>
      <p:sp>
        <p:nvSpPr>
          <p:cNvPr id="4" name="Date Placeholder 3">
            <a:extLst>
              <a:ext uri="{FF2B5EF4-FFF2-40B4-BE49-F238E27FC236}">
                <a16:creationId xmlns:a16="http://schemas.microsoft.com/office/drawing/2014/main" id="{947C680B-A36E-F491-D854-CEBA4598F432}"/>
              </a:ext>
            </a:extLst>
          </p:cNvPr>
          <p:cNvSpPr>
            <a:spLocks noGrp="1"/>
          </p:cNvSpPr>
          <p:nvPr>
            <p:ph type="dt" sz="half" idx="10"/>
          </p:nvPr>
        </p:nvSpPr>
        <p:spPr/>
        <p:txBody>
          <a:bodyPr/>
          <a:lstStyle/>
          <a:p>
            <a:fld id="{40DBFB06-D1AB-A149-9120-0AF75E3AE9D9}" type="datetimeFigureOut">
              <a:rPr lang="en-US" smtClean="0"/>
              <a:t>10/9/24</a:t>
            </a:fld>
            <a:endParaRPr lang="en-US"/>
          </a:p>
        </p:txBody>
      </p:sp>
      <p:sp>
        <p:nvSpPr>
          <p:cNvPr id="8" name="Rectangle 7">
            <a:extLst>
              <a:ext uri="{FF2B5EF4-FFF2-40B4-BE49-F238E27FC236}">
                <a16:creationId xmlns:a16="http://schemas.microsoft.com/office/drawing/2014/main" id="{37D86063-A8E4-2C0D-5525-7851B244DB2E}"/>
              </a:ext>
            </a:extLst>
          </p:cNvPr>
          <p:cNvSpPr/>
          <p:nvPr userDrawn="1"/>
        </p:nvSpPr>
        <p:spPr>
          <a:xfrm>
            <a:off x="0" y="3747431"/>
            <a:ext cx="7534654" cy="3108501"/>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33A0"/>
              </a:solidFill>
            </a:endParaRPr>
          </a:p>
        </p:txBody>
      </p:sp>
      <p:sp>
        <p:nvSpPr>
          <p:cNvPr id="11" name="TextBox 10">
            <a:extLst>
              <a:ext uri="{FF2B5EF4-FFF2-40B4-BE49-F238E27FC236}">
                <a16:creationId xmlns:a16="http://schemas.microsoft.com/office/drawing/2014/main" id="{B046EBC3-7E83-C007-0BC1-7F3F534FE58C}"/>
              </a:ext>
            </a:extLst>
          </p:cNvPr>
          <p:cNvSpPr txBox="1"/>
          <p:nvPr userDrawn="1"/>
        </p:nvSpPr>
        <p:spPr>
          <a:xfrm>
            <a:off x="268941" y="6257342"/>
            <a:ext cx="7265713" cy="461665"/>
          </a:xfrm>
          <a:prstGeom prst="rect">
            <a:avLst/>
          </a:prstGeom>
          <a:noFill/>
        </p:spPr>
        <p:txBody>
          <a:bodyPr wrap="square" rtlCol="0">
            <a:spAutoFit/>
          </a:bodyPr>
          <a:lstStyle/>
          <a:p>
            <a:r>
              <a:rPr lang="en-US" sz="800" dirty="0">
                <a:solidFill>
                  <a:schemeClr val="bg1"/>
                </a:solidFill>
                <a:effectLst/>
                <a:latin typeface="Arial" panose="020B0604020202020204" pitchFamily="34" charset="0"/>
                <a:ea typeface="Noto Sans" panose="020B0502040504020204" pitchFamily="34" charset="0"/>
                <a:cs typeface="Arial" panose="020B0604020202020204" pitchFamily="34" charset="0"/>
              </a:rPr>
              <a:t>SDSU Extension is an equal opportunity provider and employer in accordance with the nondiscrimination policies of South Dakota State University, the South Dakota Board of Regents and the United States Department of Agriculture. Learn more at </a:t>
            </a:r>
            <a:r>
              <a:rPr lang="en-US" sz="800" dirty="0">
                <a:solidFill>
                  <a:schemeClr val="bg1"/>
                </a:solidFill>
                <a:effectLst/>
                <a:latin typeface="Arial" panose="020B0604020202020204" pitchFamily="34" charset="0"/>
                <a:ea typeface="Noto Sans" panose="020B0502040504020204" pitchFamily="34" charset="0"/>
                <a:cs typeface="Arial" panose="020B0604020202020204" pitchFamily="34" charset="0"/>
                <a:hlinkClick r:id="rId2">
                  <a:extLst>
                    <a:ext uri="{A12FA001-AC4F-418D-AE19-62706E023703}">
                      <ahyp:hlinkClr xmlns:ahyp="http://schemas.microsoft.com/office/drawing/2018/hyperlinkcolor" val="tx"/>
                    </a:ext>
                  </a:extLst>
                </a:hlinkClick>
              </a:rPr>
              <a:t>extension.sdstate.edu</a:t>
            </a:r>
            <a:r>
              <a:rPr lang="en-US" sz="800" dirty="0">
                <a:solidFill>
                  <a:schemeClr val="bg1"/>
                </a:solidFill>
                <a:effectLst/>
                <a:latin typeface="Arial" panose="020B0604020202020204" pitchFamily="34" charset="0"/>
                <a:ea typeface="Noto Sans" panose="020B0502040504020204" pitchFamily="34" charset="0"/>
                <a:cs typeface="Arial" panose="020B0604020202020204" pitchFamily="34" charset="0"/>
              </a:rPr>
              <a:t> </a:t>
            </a:r>
          </a:p>
          <a:p>
            <a:r>
              <a:rPr lang="en-US" sz="800" dirty="0">
                <a:solidFill>
                  <a:schemeClr val="bg1"/>
                </a:solidFill>
                <a:effectLst/>
                <a:latin typeface="Arial" panose="020B0604020202020204" pitchFamily="34" charset="0"/>
                <a:ea typeface="Noto Sans" panose="020B0502040504020204" pitchFamily="34" charset="0"/>
                <a:cs typeface="Arial" panose="020B0604020202020204" pitchFamily="34" charset="0"/>
              </a:rPr>
              <a:t>© 2024, South Dakota Board of Regents</a:t>
            </a:r>
          </a:p>
        </p:txBody>
      </p:sp>
      <p:pic>
        <p:nvPicPr>
          <p:cNvPr id="12" name="Picture 11" descr="Text&#10;&#10;Description automatically generated">
            <a:extLst>
              <a:ext uri="{FF2B5EF4-FFF2-40B4-BE49-F238E27FC236}">
                <a16:creationId xmlns:a16="http://schemas.microsoft.com/office/drawing/2014/main" id="{2CD84AAD-7893-7669-F67A-10536766F1AA}"/>
              </a:ext>
            </a:extLst>
          </p:cNvPr>
          <p:cNvPicPr>
            <a:picLocks noChangeAspect="1"/>
          </p:cNvPicPr>
          <p:nvPr userDrawn="1"/>
        </p:nvPicPr>
        <p:blipFill>
          <a:blip r:embed="rId3"/>
          <a:stretch>
            <a:fillRect/>
          </a:stretch>
        </p:blipFill>
        <p:spPr>
          <a:xfrm>
            <a:off x="398839" y="309534"/>
            <a:ext cx="4899671" cy="669354"/>
          </a:xfrm>
          <a:prstGeom prst="rect">
            <a:avLst/>
          </a:prstGeom>
        </p:spPr>
      </p:pic>
      <p:sp>
        <p:nvSpPr>
          <p:cNvPr id="3" name="Subtitle 2">
            <a:extLst>
              <a:ext uri="{FF2B5EF4-FFF2-40B4-BE49-F238E27FC236}">
                <a16:creationId xmlns:a16="http://schemas.microsoft.com/office/drawing/2014/main" id="{7A04BC40-94CD-E73D-AB89-C03D607D37BA}"/>
              </a:ext>
            </a:extLst>
          </p:cNvPr>
          <p:cNvSpPr>
            <a:spLocks noGrp="1"/>
          </p:cNvSpPr>
          <p:nvPr>
            <p:ph type="subTitle" idx="1"/>
          </p:nvPr>
        </p:nvSpPr>
        <p:spPr>
          <a:xfrm>
            <a:off x="468360" y="4195482"/>
            <a:ext cx="5466614" cy="1062318"/>
          </a:xfrm>
        </p:spPr>
        <p:txBody>
          <a:bodyPr>
            <a:normAutofit/>
          </a:bodyPr>
          <a:lstStyle>
            <a:lvl1pPr marL="0" indent="0" algn="l">
              <a:buNone/>
              <a:defRPr sz="2000">
                <a:solidFill>
                  <a:schemeClr val="bg1"/>
                </a:solidFill>
                <a:latin typeface="Arial" panose="020B0604020202020204" pitchFamily="34" charset="0"/>
                <a:ea typeface="Noto Sans Med" panose="020B0602040504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pic>
        <p:nvPicPr>
          <p:cNvPr id="13" name="Picture 12">
            <a:extLst>
              <a:ext uri="{FF2B5EF4-FFF2-40B4-BE49-F238E27FC236}">
                <a16:creationId xmlns:a16="http://schemas.microsoft.com/office/drawing/2014/main" id="{0E866187-B654-E5F7-F2AE-72FD26A1711A}"/>
              </a:ext>
            </a:extLst>
          </p:cNvPr>
          <p:cNvPicPr>
            <a:picLocks noChangeAspect="1"/>
          </p:cNvPicPr>
          <p:nvPr userDrawn="1"/>
        </p:nvPicPr>
        <p:blipFill>
          <a:blip r:embed="rId4"/>
          <a:srcRect/>
          <a:stretch/>
        </p:blipFill>
        <p:spPr>
          <a:xfrm>
            <a:off x="6233186" y="4099264"/>
            <a:ext cx="840854" cy="861115"/>
          </a:xfrm>
          <a:prstGeom prst="rect">
            <a:avLst/>
          </a:prstGeom>
        </p:spPr>
      </p:pic>
      <p:sp>
        <p:nvSpPr>
          <p:cNvPr id="9" name="Picture Placeholder 9">
            <a:extLst>
              <a:ext uri="{FF2B5EF4-FFF2-40B4-BE49-F238E27FC236}">
                <a16:creationId xmlns:a16="http://schemas.microsoft.com/office/drawing/2014/main" id="{9309862F-07A4-ECFD-B301-126FCF7073BD}"/>
              </a:ext>
            </a:extLst>
          </p:cNvPr>
          <p:cNvSpPr>
            <a:spLocks noGrp="1"/>
          </p:cNvSpPr>
          <p:nvPr>
            <p:ph type="pic" sz="quarter" idx="13"/>
          </p:nvPr>
        </p:nvSpPr>
        <p:spPr>
          <a:xfrm>
            <a:off x="7540625" y="0"/>
            <a:ext cx="4651375" cy="6858000"/>
          </a:xfrm>
        </p:spPr>
        <p:txBody>
          <a:bodyPr/>
          <a:lstStyle/>
          <a:p>
            <a:r>
              <a:rPr lang="en-US"/>
              <a:t>Click icon to add picture</a:t>
            </a:r>
          </a:p>
        </p:txBody>
      </p:sp>
    </p:spTree>
    <p:extLst>
      <p:ext uri="{BB962C8B-B14F-4D97-AF65-F5344CB8AC3E}">
        <p14:creationId xmlns:p14="http://schemas.microsoft.com/office/powerpoint/2010/main" val="69532282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AB84A89-AE70-B4B9-746E-1A12FF0B4ED0}"/>
              </a:ext>
            </a:extLst>
          </p:cNvPr>
          <p:cNvSpPr/>
          <p:nvPr userDrawn="1"/>
        </p:nvSpPr>
        <p:spPr>
          <a:xfrm>
            <a:off x="0" y="5957047"/>
            <a:ext cx="12192000" cy="900953"/>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AA8132E-7F1F-D78C-0B74-8ACA1350708D}"/>
              </a:ext>
            </a:extLst>
          </p:cNvPr>
          <p:cNvSpPr>
            <a:spLocks noGrp="1"/>
          </p:cNvSpPr>
          <p:nvPr>
            <p:ph type="title"/>
          </p:nvPr>
        </p:nvSpPr>
        <p:spPr>
          <a:xfrm>
            <a:off x="838200" y="365126"/>
            <a:ext cx="10515600" cy="1087156"/>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B4BDE33E-8D82-A29D-075E-A3FAE86F3D7F}"/>
              </a:ext>
            </a:extLst>
          </p:cNvPr>
          <p:cNvSpPr>
            <a:spLocks noGrp="1"/>
          </p:cNvSpPr>
          <p:nvPr>
            <p:ph idx="1"/>
          </p:nvPr>
        </p:nvSpPr>
        <p:spPr>
          <a:xfrm>
            <a:off x="838200" y="1825625"/>
            <a:ext cx="10515600" cy="3877410"/>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8" name="Picture 7" descr="Text&#10;&#10;Description automatically generated">
            <a:extLst>
              <a:ext uri="{FF2B5EF4-FFF2-40B4-BE49-F238E27FC236}">
                <a16:creationId xmlns:a16="http://schemas.microsoft.com/office/drawing/2014/main" id="{81C75C61-6701-0DF8-E892-8F07AE33455F}"/>
              </a:ext>
            </a:extLst>
          </p:cNvPr>
          <p:cNvPicPr>
            <a:picLocks noChangeAspect="1"/>
          </p:cNvPicPr>
          <p:nvPr userDrawn="1"/>
        </p:nvPicPr>
        <p:blipFill>
          <a:blip r:embed="rId2"/>
          <a:stretch>
            <a:fillRect/>
          </a:stretch>
        </p:blipFill>
        <p:spPr>
          <a:xfrm>
            <a:off x="306918" y="6188292"/>
            <a:ext cx="3801619" cy="523577"/>
          </a:xfrm>
          <a:prstGeom prst="rect">
            <a:avLst/>
          </a:prstGeom>
        </p:spPr>
      </p:pic>
      <p:sp>
        <p:nvSpPr>
          <p:cNvPr id="9" name="TextBox 8">
            <a:extLst>
              <a:ext uri="{FF2B5EF4-FFF2-40B4-BE49-F238E27FC236}">
                <a16:creationId xmlns:a16="http://schemas.microsoft.com/office/drawing/2014/main" id="{6ADB9285-6016-1F84-9F81-00B5BC829C23}"/>
              </a:ext>
            </a:extLst>
          </p:cNvPr>
          <p:cNvSpPr txBox="1"/>
          <p:nvPr userDrawn="1"/>
        </p:nvSpPr>
        <p:spPr>
          <a:xfrm>
            <a:off x="4288221" y="6357767"/>
            <a:ext cx="6942438" cy="253240"/>
          </a:xfrm>
          <a:prstGeom prst="rect">
            <a:avLst/>
          </a:prstGeom>
          <a:noFill/>
        </p:spPr>
        <p:txBody>
          <a:bodyPr wrap="square" rtlCol="0">
            <a:spAutoFit/>
          </a:bodyPr>
          <a:lstStyle/>
          <a:p>
            <a:pPr algn="ctr"/>
            <a:r>
              <a:rPr lang="en-US" sz="1000" dirty="0">
                <a:solidFill>
                  <a:schemeClr val="bg1"/>
                </a:solidFill>
                <a:effectLst/>
                <a:latin typeface="Arial" panose="020B0604020202020204" pitchFamily="34" charset="0"/>
                <a:ea typeface="Noto Sans" panose="020B0502040504020204" pitchFamily="34" charset="0"/>
                <a:cs typeface="Arial" panose="020B0604020202020204" pitchFamily="34" charset="0"/>
              </a:rPr>
              <a:t>© 2024, South Dakota Board of Regents</a:t>
            </a:r>
          </a:p>
        </p:txBody>
      </p:sp>
      <p:sp>
        <p:nvSpPr>
          <p:cNvPr id="10" name="TextBox 9">
            <a:extLst>
              <a:ext uri="{FF2B5EF4-FFF2-40B4-BE49-F238E27FC236}">
                <a16:creationId xmlns:a16="http://schemas.microsoft.com/office/drawing/2014/main" id="{42DD2316-71B4-2C10-A69F-9965ADE5F4B4}"/>
              </a:ext>
            </a:extLst>
          </p:cNvPr>
          <p:cNvSpPr txBox="1"/>
          <p:nvPr userDrawn="1"/>
        </p:nvSpPr>
        <p:spPr>
          <a:xfrm>
            <a:off x="11230659" y="6357767"/>
            <a:ext cx="634129" cy="246221"/>
          </a:xfrm>
          <a:prstGeom prst="rect">
            <a:avLst/>
          </a:prstGeom>
          <a:noFill/>
        </p:spPr>
        <p:txBody>
          <a:bodyPr wrap="square" rtlCol="0">
            <a:spAutoFit/>
          </a:bodyPr>
          <a:lstStyle/>
          <a:p>
            <a:pPr algn="r"/>
            <a:fld id="{79F1F932-4DB6-6049-B118-0EF4D083457E}" type="slidenum">
              <a:rPr lang="en-US" sz="1000" b="1" smtClean="0">
                <a:solidFill>
                  <a:schemeClr val="bg1"/>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dirty="0">
              <a:solidFill>
                <a:schemeClr val="bg1"/>
              </a:solidFill>
              <a:effectLst/>
              <a:latin typeface="Arial" panose="020B0604020202020204" pitchFamily="34" charset="0"/>
              <a:ea typeface="Noto Sans" panose="020B0502040504020204" pitchFamily="34" charset="0"/>
              <a:cs typeface="Arial" panose="020B0604020202020204" pitchFamily="34" charset="0"/>
            </a:endParaRPr>
          </a:p>
        </p:txBody>
      </p:sp>
      <p:cxnSp>
        <p:nvCxnSpPr>
          <p:cNvPr id="12" name="Straight Connector 11">
            <a:extLst>
              <a:ext uri="{FF2B5EF4-FFF2-40B4-BE49-F238E27FC236}">
                <a16:creationId xmlns:a16="http://schemas.microsoft.com/office/drawing/2014/main" id="{4AA2C206-7CAC-7385-88F0-BDDDF6782C01}"/>
              </a:ext>
            </a:extLst>
          </p:cNvPr>
          <p:cNvCxnSpPr/>
          <p:nvPr userDrawn="1"/>
        </p:nvCxnSpPr>
        <p:spPr>
          <a:xfrm>
            <a:off x="0" y="1452282"/>
            <a:ext cx="12192000" cy="0"/>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101951760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8518F6B-F8A1-FF05-31F1-269DF865440A}"/>
              </a:ext>
            </a:extLst>
          </p:cNvPr>
          <p:cNvSpPr/>
          <p:nvPr userDrawn="1"/>
        </p:nvSpPr>
        <p:spPr>
          <a:xfrm>
            <a:off x="0" y="0"/>
            <a:ext cx="3544866" cy="6858000"/>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26A103E6-EA7B-D21F-DA1E-15864E1F7EE1}"/>
              </a:ext>
            </a:extLst>
          </p:cNvPr>
          <p:cNvSpPr txBox="1"/>
          <p:nvPr userDrawn="1"/>
        </p:nvSpPr>
        <p:spPr>
          <a:xfrm>
            <a:off x="4056993" y="6407523"/>
            <a:ext cx="7477283" cy="246221"/>
          </a:xfrm>
          <a:prstGeom prst="rect">
            <a:avLst/>
          </a:prstGeom>
          <a:noFill/>
        </p:spPr>
        <p:txBody>
          <a:bodyPr wrap="square" rtlCol="0">
            <a:spAutoFit/>
          </a:bodyPr>
          <a:lstStyle/>
          <a:p>
            <a:pPr algn="ctr"/>
            <a:r>
              <a:rPr lang="en-US" sz="1000" dirty="0">
                <a:solidFill>
                  <a:srgbClr val="0033A0"/>
                </a:solidFill>
                <a:effectLst/>
                <a:latin typeface="Arial" panose="020B0604020202020204" pitchFamily="34" charset="0"/>
                <a:ea typeface="Noto Sans" panose="020B0502040504020204" pitchFamily="34" charset="0"/>
                <a:cs typeface="Arial" panose="020B0604020202020204" pitchFamily="34" charset="0"/>
              </a:rPr>
              <a:t>© 2024, South Dakota Board of Regents</a:t>
            </a:r>
          </a:p>
        </p:txBody>
      </p:sp>
      <p:sp>
        <p:nvSpPr>
          <p:cNvPr id="10" name="TextBox 9">
            <a:extLst>
              <a:ext uri="{FF2B5EF4-FFF2-40B4-BE49-F238E27FC236}">
                <a16:creationId xmlns:a16="http://schemas.microsoft.com/office/drawing/2014/main" id="{31A34BD8-F1B7-DAA4-C056-F8DE09E24B21}"/>
              </a:ext>
            </a:extLst>
          </p:cNvPr>
          <p:cNvSpPr txBox="1"/>
          <p:nvPr userDrawn="1"/>
        </p:nvSpPr>
        <p:spPr>
          <a:xfrm>
            <a:off x="11217212" y="6407523"/>
            <a:ext cx="634129" cy="246221"/>
          </a:xfrm>
          <a:prstGeom prst="rect">
            <a:avLst/>
          </a:prstGeom>
          <a:noFill/>
        </p:spPr>
        <p:txBody>
          <a:bodyPr wrap="square" rtlCol="0">
            <a:spAutoFit/>
          </a:bodyPr>
          <a:lstStyle/>
          <a:p>
            <a:pPr algn="r"/>
            <a:fld id="{CE031D98-3373-A84B-9B5E-A75B1CC898E4}" type="slidenum">
              <a:rPr lang="en-US" sz="1000" b="1"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pic>
        <p:nvPicPr>
          <p:cNvPr id="11" name="Picture 10" descr="Text&#10;&#10;Description automatically generated">
            <a:extLst>
              <a:ext uri="{FF2B5EF4-FFF2-40B4-BE49-F238E27FC236}">
                <a16:creationId xmlns:a16="http://schemas.microsoft.com/office/drawing/2014/main" id="{523258BD-ABF1-2A93-1A43-6F51CFB2B229}"/>
              </a:ext>
            </a:extLst>
          </p:cNvPr>
          <p:cNvPicPr>
            <a:picLocks noChangeAspect="1"/>
          </p:cNvPicPr>
          <p:nvPr userDrawn="1"/>
        </p:nvPicPr>
        <p:blipFill>
          <a:blip r:embed="rId2"/>
          <a:stretch>
            <a:fillRect/>
          </a:stretch>
        </p:blipFill>
        <p:spPr>
          <a:xfrm>
            <a:off x="283355" y="6104822"/>
            <a:ext cx="2287075" cy="605402"/>
          </a:xfrm>
          <a:prstGeom prst="rect">
            <a:avLst/>
          </a:prstGeom>
        </p:spPr>
      </p:pic>
      <p:sp>
        <p:nvSpPr>
          <p:cNvPr id="2" name="Title 1">
            <a:extLst>
              <a:ext uri="{FF2B5EF4-FFF2-40B4-BE49-F238E27FC236}">
                <a16:creationId xmlns:a16="http://schemas.microsoft.com/office/drawing/2014/main" id="{3BE2B773-72EF-6314-E39C-B94F68C6C567}"/>
              </a:ext>
            </a:extLst>
          </p:cNvPr>
          <p:cNvSpPr>
            <a:spLocks noGrp="1"/>
          </p:cNvSpPr>
          <p:nvPr>
            <p:ph type="title"/>
          </p:nvPr>
        </p:nvSpPr>
        <p:spPr>
          <a:xfrm>
            <a:off x="283355" y="555444"/>
            <a:ext cx="3106826" cy="4879197"/>
          </a:xfrm>
        </p:spPr>
        <p:txBody>
          <a:bodyPr anchor="t">
            <a:normAutofit/>
          </a:bodyPr>
          <a:lstStyle>
            <a:lvl1pPr>
              <a:defRPr sz="4000">
                <a:solidFill>
                  <a:schemeClr val="bg1"/>
                </a:solidFill>
                <a:latin typeface="Palatino" pitchFamily="2" charset="77"/>
                <a:ea typeface="Palatino" pitchFamily="2" charset="77"/>
                <a:cs typeface="Noto Serif SemBd" panose="02020702060505020204" pitchFamily="18" charset="0"/>
              </a:defRPr>
            </a:lvl1pPr>
          </a:lstStyle>
          <a:p>
            <a:r>
              <a:rPr lang="en-US" dirty="0"/>
              <a:t>Click to edit Master title style</a:t>
            </a:r>
          </a:p>
        </p:txBody>
      </p:sp>
      <p:sp>
        <p:nvSpPr>
          <p:cNvPr id="5" name="Content Placeholder 4">
            <a:extLst>
              <a:ext uri="{FF2B5EF4-FFF2-40B4-BE49-F238E27FC236}">
                <a16:creationId xmlns:a16="http://schemas.microsoft.com/office/drawing/2014/main" id="{7B73C12D-3B7B-1622-5BA0-8F9FB7A52942}"/>
              </a:ext>
            </a:extLst>
          </p:cNvPr>
          <p:cNvSpPr>
            <a:spLocks noGrp="1"/>
          </p:cNvSpPr>
          <p:nvPr>
            <p:ph sz="quarter" idx="10"/>
          </p:nvPr>
        </p:nvSpPr>
        <p:spPr>
          <a:xfrm>
            <a:off x="4057650" y="514350"/>
            <a:ext cx="7640638" cy="5613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445080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6F88046-2C23-700E-CABF-0D3AA26C763A}"/>
              </a:ext>
            </a:extLst>
          </p:cNvPr>
          <p:cNvSpPr/>
          <p:nvPr userDrawn="1"/>
        </p:nvSpPr>
        <p:spPr>
          <a:xfrm>
            <a:off x="0" y="0"/>
            <a:ext cx="3544866" cy="685800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BE2B773-72EF-6314-E39C-B94F68C6C567}"/>
              </a:ext>
            </a:extLst>
          </p:cNvPr>
          <p:cNvSpPr>
            <a:spLocks noGrp="1"/>
          </p:cNvSpPr>
          <p:nvPr>
            <p:ph type="title"/>
          </p:nvPr>
        </p:nvSpPr>
        <p:spPr>
          <a:xfrm>
            <a:off x="283355" y="555444"/>
            <a:ext cx="3106826" cy="4879197"/>
          </a:xfrm>
        </p:spPr>
        <p:txBody>
          <a:bodyPr anchor="t">
            <a:normAutofit/>
          </a:bodyPr>
          <a:lstStyle>
            <a:lvl1pPr>
              <a:defRPr sz="4000">
                <a:solidFill>
                  <a:srgbClr val="0033A0"/>
                </a:solidFill>
                <a:latin typeface="Palatino" pitchFamily="2" charset="77"/>
                <a:ea typeface="Palatino" pitchFamily="2" charset="77"/>
                <a:cs typeface="Noto Serif SemBd" panose="02020702060505020204" pitchFamily="18" charset="0"/>
              </a:defRPr>
            </a:lvl1pPr>
          </a:lstStyle>
          <a:p>
            <a:r>
              <a:rPr lang="en-US" dirty="0"/>
              <a:t>Click to edit Master title style</a:t>
            </a:r>
          </a:p>
        </p:txBody>
      </p:sp>
      <p:pic>
        <p:nvPicPr>
          <p:cNvPr id="12" name="Picture 11" descr="Text&#10;&#10;Description automatically generated with medium confidence">
            <a:extLst>
              <a:ext uri="{FF2B5EF4-FFF2-40B4-BE49-F238E27FC236}">
                <a16:creationId xmlns:a16="http://schemas.microsoft.com/office/drawing/2014/main" id="{0F57DE39-23F4-E77C-5F37-535E12079B88}"/>
              </a:ext>
            </a:extLst>
          </p:cNvPr>
          <p:cNvPicPr>
            <a:picLocks noChangeAspect="1"/>
          </p:cNvPicPr>
          <p:nvPr userDrawn="1"/>
        </p:nvPicPr>
        <p:blipFill>
          <a:blip r:embed="rId2"/>
          <a:stretch>
            <a:fillRect/>
          </a:stretch>
        </p:blipFill>
        <p:spPr>
          <a:xfrm>
            <a:off x="281835" y="6068860"/>
            <a:ext cx="2502279" cy="644692"/>
          </a:xfrm>
          <a:prstGeom prst="rect">
            <a:avLst/>
          </a:prstGeom>
        </p:spPr>
      </p:pic>
      <p:sp>
        <p:nvSpPr>
          <p:cNvPr id="5" name="TextBox 4">
            <a:extLst>
              <a:ext uri="{FF2B5EF4-FFF2-40B4-BE49-F238E27FC236}">
                <a16:creationId xmlns:a16="http://schemas.microsoft.com/office/drawing/2014/main" id="{A225C034-998A-8717-CDD9-F1B447C3A60E}"/>
              </a:ext>
            </a:extLst>
          </p:cNvPr>
          <p:cNvSpPr txBox="1"/>
          <p:nvPr userDrawn="1"/>
        </p:nvSpPr>
        <p:spPr>
          <a:xfrm>
            <a:off x="4056993" y="6407523"/>
            <a:ext cx="7477283" cy="246221"/>
          </a:xfrm>
          <a:prstGeom prst="rect">
            <a:avLst/>
          </a:prstGeom>
          <a:noFill/>
        </p:spPr>
        <p:txBody>
          <a:bodyPr wrap="square" rtlCol="0">
            <a:spAutoFit/>
          </a:bodyPr>
          <a:lstStyle/>
          <a:p>
            <a:pPr algn="ctr"/>
            <a:r>
              <a:rPr lang="en-US" sz="1000" dirty="0">
                <a:solidFill>
                  <a:srgbClr val="0033A0"/>
                </a:solidFill>
                <a:effectLst/>
                <a:latin typeface="Arial" panose="020B0604020202020204" pitchFamily="34" charset="0"/>
                <a:ea typeface="Noto Sans" panose="020B0502040504020204" pitchFamily="34" charset="0"/>
                <a:cs typeface="Arial" panose="020B0604020202020204" pitchFamily="34" charset="0"/>
              </a:rPr>
              <a:t>© 2024, South Dakota Board of Regents</a:t>
            </a:r>
          </a:p>
        </p:txBody>
      </p:sp>
      <p:sp>
        <p:nvSpPr>
          <p:cNvPr id="6" name="TextBox 5">
            <a:extLst>
              <a:ext uri="{FF2B5EF4-FFF2-40B4-BE49-F238E27FC236}">
                <a16:creationId xmlns:a16="http://schemas.microsoft.com/office/drawing/2014/main" id="{69FE8138-AF88-27D4-E9F9-CF4B80E88E1B}"/>
              </a:ext>
            </a:extLst>
          </p:cNvPr>
          <p:cNvSpPr txBox="1"/>
          <p:nvPr userDrawn="1"/>
        </p:nvSpPr>
        <p:spPr>
          <a:xfrm>
            <a:off x="11217212" y="6407523"/>
            <a:ext cx="634129" cy="246221"/>
          </a:xfrm>
          <a:prstGeom prst="rect">
            <a:avLst/>
          </a:prstGeom>
          <a:noFill/>
        </p:spPr>
        <p:txBody>
          <a:bodyPr wrap="square" rtlCol="0">
            <a:spAutoFit/>
          </a:bodyPr>
          <a:lstStyle/>
          <a:p>
            <a:pPr algn="r"/>
            <a:fld id="{CE031D98-3373-A84B-9B5E-A75B1CC898E4}" type="slidenum">
              <a:rPr lang="en-US" sz="1000" b="1"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
        <p:nvSpPr>
          <p:cNvPr id="7" name="Content Placeholder 4">
            <a:extLst>
              <a:ext uri="{FF2B5EF4-FFF2-40B4-BE49-F238E27FC236}">
                <a16:creationId xmlns:a16="http://schemas.microsoft.com/office/drawing/2014/main" id="{0F009B73-0102-6FDA-1514-05D03E435C05}"/>
              </a:ext>
            </a:extLst>
          </p:cNvPr>
          <p:cNvSpPr>
            <a:spLocks noGrp="1"/>
          </p:cNvSpPr>
          <p:nvPr>
            <p:ph sz="quarter" idx="10"/>
          </p:nvPr>
        </p:nvSpPr>
        <p:spPr>
          <a:xfrm>
            <a:off x="4057650" y="514350"/>
            <a:ext cx="7640638" cy="5613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559817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841FE012-518A-1225-9175-74B12CA238B9}"/>
              </a:ext>
            </a:extLst>
          </p:cNvPr>
          <p:cNvSpPr/>
          <p:nvPr userDrawn="1"/>
        </p:nvSpPr>
        <p:spPr>
          <a:xfrm>
            <a:off x="-106393" y="-90418"/>
            <a:ext cx="12404785" cy="1803422"/>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33A0"/>
              </a:solidFill>
            </a:endParaRPr>
          </a:p>
        </p:txBody>
      </p:sp>
      <p:sp>
        <p:nvSpPr>
          <p:cNvPr id="2" name="Title 1">
            <a:extLst>
              <a:ext uri="{FF2B5EF4-FFF2-40B4-BE49-F238E27FC236}">
                <a16:creationId xmlns:a16="http://schemas.microsoft.com/office/drawing/2014/main" id="{F5AC63D9-69EB-1F30-3CF8-677E45F5A595}"/>
              </a:ext>
            </a:extLst>
          </p:cNvPr>
          <p:cNvSpPr>
            <a:spLocks noGrp="1"/>
          </p:cNvSpPr>
          <p:nvPr>
            <p:ph type="title"/>
          </p:nvPr>
        </p:nvSpPr>
        <p:spPr>
          <a:xfrm>
            <a:off x="838200" y="126195"/>
            <a:ext cx="10515600" cy="1325563"/>
          </a:xfrm>
        </p:spPr>
        <p:txBody>
          <a:bodyPr/>
          <a:lstStyle>
            <a:lvl1pPr>
              <a:defRPr b="1">
                <a:solidFill>
                  <a:schemeClr val="bg1"/>
                </a:solidFill>
                <a:latin typeface="Palatino" pitchFamily="2" charset="77"/>
                <a:ea typeface="Palatino" pitchFamily="2" charset="77"/>
                <a:cs typeface="Noto Serif SemBd" panose="02020702060505020204" pitchFamily="18"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744569BC-411B-7664-8294-3F814B94BA90}"/>
              </a:ext>
            </a:extLst>
          </p:cNvPr>
          <p:cNvSpPr>
            <a:spLocks noGrp="1"/>
          </p:cNvSpPr>
          <p:nvPr>
            <p:ph sz="half" idx="1"/>
          </p:nvPr>
        </p:nvSpPr>
        <p:spPr>
          <a:xfrm>
            <a:off x="838200" y="1966585"/>
            <a:ext cx="5026572"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3D07F808-54DC-A2CB-4F5A-619524861037}"/>
              </a:ext>
            </a:extLst>
          </p:cNvPr>
          <p:cNvSpPr>
            <a:spLocks noGrp="1"/>
          </p:cNvSpPr>
          <p:nvPr>
            <p:ph sz="half" idx="2"/>
          </p:nvPr>
        </p:nvSpPr>
        <p:spPr>
          <a:xfrm>
            <a:off x="6327228" y="1966585"/>
            <a:ext cx="5026572"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3" name="Picture 12" descr="Text&#10;&#10;Description automatically generated with medium confidence">
            <a:extLst>
              <a:ext uri="{FF2B5EF4-FFF2-40B4-BE49-F238E27FC236}">
                <a16:creationId xmlns:a16="http://schemas.microsoft.com/office/drawing/2014/main" id="{FD4A8752-9B4E-51B6-A941-AF71A6B2CC29}"/>
              </a:ext>
            </a:extLst>
          </p:cNvPr>
          <p:cNvPicPr>
            <a:picLocks noChangeAspect="1"/>
          </p:cNvPicPr>
          <p:nvPr userDrawn="1"/>
        </p:nvPicPr>
        <p:blipFill>
          <a:blip r:embed="rId2"/>
          <a:stretch>
            <a:fillRect/>
          </a:stretch>
        </p:blipFill>
        <p:spPr>
          <a:xfrm>
            <a:off x="340659" y="6102290"/>
            <a:ext cx="2349705" cy="605383"/>
          </a:xfrm>
          <a:prstGeom prst="rect">
            <a:avLst/>
          </a:prstGeom>
        </p:spPr>
      </p:pic>
      <p:sp>
        <p:nvSpPr>
          <p:cNvPr id="5" name="TextBox 4">
            <a:extLst>
              <a:ext uri="{FF2B5EF4-FFF2-40B4-BE49-F238E27FC236}">
                <a16:creationId xmlns:a16="http://schemas.microsoft.com/office/drawing/2014/main" id="{99116059-1F3D-6E15-DA10-12A78B4F6E5D}"/>
              </a:ext>
            </a:extLst>
          </p:cNvPr>
          <p:cNvSpPr txBox="1"/>
          <p:nvPr userDrawn="1"/>
        </p:nvSpPr>
        <p:spPr>
          <a:xfrm>
            <a:off x="4056993" y="6407523"/>
            <a:ext cx="7477283" cy="246221"/>
          </a:xfrm>
          <a:prstGeom prst="rect">
            <a:avLst/>
          </a:prstGeom>
          <a:noFill/>
        </p:spPr>
        <p:txBody>
          <a:bodyPr wrap="square" rtlCol="0">
            <a:spAutoFit/>
          </a:bodyPr>
          <a:lstStyle/>
          <a:p>
            <a:pPr algn="ctr"/>
            <a:r>
              <a:rPr lang="en-US" sz="1000" dirty="0">
                <a:solidFill>
                  <a:srgbClr val="0033A0"/>
                </a:solidFill>
                <a:effectLst/>
                <a:latin typeface="Arial" panose="020B0604020202020204" pitchFamily="34" charset="0"/>
                <a:ea typeface="Noto Sans" panose="020B0502040504020204" pitchFamily="34" charset="0"/>
                <a:cs typeface="Arial" panose="020B0604020202020204" pitchFamily="34" charset="0"/>
              </a:rPr>
              <a:t>© 2024, South Dakota Board of Regents</a:t>
            </a:r>
          </a:p>
        </p:txBody>
      </p:sp>
      <p:sp>
        <p:nvSpPr>
          <p:cNvPr id="6" name="TextBox 5">
            <a:extLst>
              <a:ext uri="{FF2B5EF4-FFF2-40B4-BE49-F238E27FC236}">
                <a16:creationId xmlns:a16="http://schemas.microsoft.com/office/drawing/2014/main" id="{03FF0D8D-254F-BF8F-B7A4-7ED334D0B925}"/>
              </a:ext>
            </a:extLst>
          </p:cNvPr>
          <p:cNvSpPr txBox="1"/>
          <p:nvPr userDrawn="1"/>
        </p:nvSpPr>
        <p:spPr>
          <a:xfrm>
            <a:off x="11217212" y="6407523"/>
            <a:ext cx="634129" cy="246221"/>
          </a:xfrm>
          <a:prstGeom prst="rect">
            <a:avLst/>
          </a:prstGeom>
          <a:noFill/>
        </p:spPr>
        <p:txBody>
          <a:bodyPr wrap="square" rtlCol="0">
            <a:spAutoFit/>
          </a:bodyPr>
          <a:lstStyle/>
          <a:p>
            <a:pPr algn="r"/>
            <a:fld id="{CE031D98-3373-A84B-9B5E-A75B1CC898E4}" type="slidenum">
              <a:rPr lang="en-US" sz="1000" b="1"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Tree>
    <p:extLst>
      <p:ext uri="{BB962C8B-B14F-4D97-AF65-F5344CB8AC3E}">
        <p14:creationId xmlns:p14="http://schemas.microsoft.com/office/powerpoint/2010/main" val="229363653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C08F259-109F-60ED-AD49-666E318AA0DB}"/>
              </a:ext>
            </a:extLst>
          </p:cNvPr>
          <p:cNvSpPr/>
          <p:nvPr userDrawn="1"/>
        </p:nvSpPr>
        <p:spPr>
          <a:xfrm>
            <a:off x="-135082" y="-90418"/>
            <a:ext cx="12458700" cy="1803422"/>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5AC63D9-69EB-1F30-3CF8-677E45F5A595}"/>
              </a:ext>
            </a:extLst>
          </p:cNvPr>
          <p:cNvSpPr>
            <a:spLocks noGrp="1"/>
          </p:cNvSpPr>
          <p:nvPr>
            <p:ph type="title"/>
          </p:nvPr>
        </p:nvSpPr>
        <p:spPr>
          <a:xfrm>
            <a:off x="838200" y="126195"/>
            <a:ext cx="10515600" cy="1325563"/>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dirty="0"/>
              <a:t>Click to edit Master title style</a:t>
            </a:r>
          </a:p>
        </p:txBody>
      </p:sp>
      <p:pic>
        <p:nvPicPr>
          <p:cNvPr id="13" name="Picture 12" descr="Text&#10;&#10;Description automatically generated with medium confidence">
            <a:extLst>
              <a:ext uri="{FF2B5EF4-FFF2-40B4-BE49-F238E27FC236}">
                <a16:creationId xmlns:a16="http://schemas.microsoft.com/office/drawing/2014/main" id="{FD4A8752-9B4E-51B6-A941-AF71A6B2CC29}"/>
              </a:ext>
            </a:extLst>
          </p:cNvPr>
          <p:cNvPicPr>
            <a:picLocks noChangeAspect="1"/>
          </p:cNvPicPr>
          <p:nvPr userDrawn="1"/>
        </p:nvPicPr>
        <p:blipFill>
          <a:blip r:embed="rId2"/>
          <a:stretch>
            <a:fillRect/>
          </a:stretch>
        </p:blipFill>
        <p:spPr>
          <a:xfrm>
            <a:off x="340659" y="6102290"/>
            <a:ext cx="2349705" cy="605383"/>
          </a:xfrm>
          <a:prstGeom prst="rect">
            <a:avLst/>
          </a:prstGeom>
        </p:spPr>
      </p:pic>
      <p:sp>
        <p:nvSpPr>
          <p:cNvPr id="6" name="TextBox 5">
            <a:extLst>
              <a:ext uri="{FF2B5EF4-FFF2-40B4-BE49-F238E27FC236}">
                <a16:creationId xmlns:a16="http://schemas.microsoft.com/office/drawing/2014/main" id="{928F8202-6670-552F-6F67-761EEBA8E3B0}"/>
              </a:ext>
            </a:extLst>
          </p:cNvPr>
          <p:cNvSpPr txBox="1"/>
          <p:nvPr userDrawn="1"/>
        </p:nvSpPr>
        <p:spPr>
          <a:xfrm>
            <a:off x="4056993" y="6407523"/>
            <a:ext cx="7477283" cy="246221"/>
          </a:xfrm>
          <a:prstGeom prst="rect">
            <a:avLst/>
          </a:prstGeom>
          <a:noFill/>
        </p:spPr>
        <p:txBody>
          <a:bodyPr wrap="square" rtlCol="0">
            <a:spAutoFit/>
          </a:bodyPr>
          <a:lstStyle/>
          <a:p>
            <a:pPr algn="ctr"/>
            <a:r>
              <a:rPr lang="en-US" sz="1000" dirty="0">
                <a:solidFill>
                  <a:srgbClr val="0033A0"/>
                </a:solidFill>
                <a:effectLst/>
                <a:latin typeface="Arial" panose="020B0604020202020204" pitchFamily="34" charset="0"/>
                <a:ea typeface="Noto Sans" panose="020B0502040504020204" pitchFamily="34" charset="0"/>
                <a:cs typeface="Arial" panose="020B0604020202020204" pitchFamily="34" charset="0"/>
              </a:rPr>
              <a:t>© 2024, South Dakota Board of Regents</a:t>
            </a:r>
          </a:p>
        </p:txBody>
      </p:sp>
      <p:sp>
        <p:nvSpPr>
          <p:cNvPr id="7" name="TextBox 6">
            <a:extLst>
              <a:ext uri="{FF2B5EF4-FFF2-40B4-BE49-F238E27FC236}">
                <a16:creationId xmlns:a16="http://schemas.microsoft.com/office/drawing/2014/main" id="{4C5E2A80-6152-4CAA-D639-300D7C422BFC}"/>
              </a:ext>
            </a:extLst>
          </p:cNvPr>
          <p:cNvSpPr txBox="1"/>
          <p:nvPr userDrawn="1"/>
        </p:nvSpPr>
        <p:spPr>
          <a:xfrm>
            <a:off x="11217212" y="6407523"/>
            <a:ext cx="634129" cy="246221"/>
          </a:xfrm>
          <a:prstGeom prst="rect">
            <a:avLst/>
          </a:prstGeom>
          <a:noFill/>
        </p:spPr>
        <p:txBody>
          <a:bodyPr wrap="square" rtlCol="0">
            <a:spAutoFit/>
          </a:bodyPr>
          <a:lstStyle/>
          <a:p>
            <a:pPr algn="r"/>
            <a:fld id="{CE031D98-3373-A84B-9B5E-A75B1CC898E4}" type="slidenum">
              <a:rPr lang="en-US" sz="1000" b="1"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
        <p:nvSpPr>
          <p:cNvPr id="8" name="Content Placeholder 2">
            <a:extLst>
              <a:ext uri="{FF2B5EF4-FFF2-40B4-BE49-F238E27FC236}">
                <a16:creationId xmlns:a16="http://schemas.microsoft.com/office/drawing/2014/main" id="{47F55468-196F-020B-DE04-CB31C6C0877E}"/>
              </a:ext>
            </a:extLst>
          </p:cNvPr>
          <p:cNvSpPr>
            <a:spLocks noGrp="1"/>
          </p:cNvSpPr>
          <p:nvPr>
            <p:ph sz="half" idx="1"/>
          </p:nvPr>
        </p:nvSpPr>
        <p:spPr>
          <a:xfrm>
            <a:off x="838200" y="1966585"/>
            <a:ext cx="5026572"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3">
            <a:extLst>
              <a:ext uri="{FF2B5EF4-FFF2-40B4-BE49-F238E27FC236}">
                <a16:creationId xmlns:a16="http://schemas.microsoft.com/office/drawing/2014/main" id="{6B73B4B6-F024-0F4B-7F69-38DFCF72833A}"/>
              </a:ext>
            </a:extLst>
          </p:cNvPr>
          <p:cNvSpPr>
            <a:spLocks noGrp="1"/>
          </p:cNvSpPr>
          <p:nvPr>
            <p:ph sz="half" idx="2"/>
          </p:nvPr>
        </p:nvSpPr>
        <p:spPr>
          <a:xfrm>
            <a:off x="6327228" y="1966585"/>
            <a:ext cx="5026572"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2027867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pic>
        <p:nvPicPr>
          <p:cNvPr id="14" name="Picture 13" descr="Text&#10;&#10;Description automatically generated">
            <a:extLst>
              <a:ext uri="{FF2B5EF4-FFF2-40B4-BE49-F238E27FC236}">
                <a16:creationId xmlns:a16="http://schemas.microsoft.com/office/drawing/2014/main" id="{BCC71E2A-C5AA-DC4B-12DB-A8D07268E803}"/>
              </a:ext>
            </a:extLst>
          </p:cNvPr>
          <p:cNvPicPr>
            <a:picLocks noChangeAspect="1"/>
          </p:cNvPicPr>
          <p:nvPr userDrawn="1"/>
        </p:nvPicPr>
        <p:blipFill>
          <a:blip r:embed="rId2"/>
          <a:stretch>
            <a:fillRect/>
          </a:stretch>
        </p:blipFill>
        <p:spPr>
          <a:xfrm>
            <a:off x="340659" y="6176963"/>
            <a:ext cx="3657600" cy="499672"/>
          </a:xfrm>
          <a:prstGeom prst="rect">
            <a:avLst/>
          </a:prstGeom>
        </p:spPr>
      </p:pic>
      <p:sp>
        <p:nvSpPr>
          <p:cNvPr id="3" name="TextBox 2">
            <a:extLst>
              <a:ext uri="{FF2B5EF4-FFF2-40B4-BE49-F238E27FC236}">
                <a16:creationId xmlns:a16="http://schemas.microsoft.com/office/drawing/2014/main" id="{0B1A7620-2C8D-3F97-48C0-70EF251B9C59}"/>
              </a:ext>
            </a:extLst>
          </p:cNvPr>
          <p:cNvSpPr txBox="1"/>
          <p:nvPr userDrawn="1"/>
        </p:nvSpPr>
        <p:spPr>
          <a:xfrm>
            <a:off x="4056993" y="6407523"/>
            <a:ext cx="7477283" cy="246221"/>
          </a:xfrm>
          <a:prstGeom prst="rect">
            <a:avLst/>
          </a:prstGeom>
          <a:noFill/>
        </p:spPr>
        <p:txBody>
          <a:bodyPr wrap="square" rtlCol="0">
            <a:spAutoFit/>
          </a:bodyPr>
          <a:lstStyle/>
          <a:p>
            <a:pPr algn="ctr"/>
            <a:r>
              <a:rPr lang="en-US" sz="1000" dirty="0">
                <a:solidFill>
                  <a:srgbClr val="0033A0"/>
                </a:solidFill>
                <a:effectLst/>
                <a:latin typeface="Arial" panose="020B0604020202020204" pitchFamily="34" charset="0"/>
                <a:ea typeface="Noto Sans" panose="020B0502040504020204" pitchFamily="34" charset="0"/>
                <a:cs typeface="Arial" panose="020B0604020202020204" pitchFamily="34" charset="0"/>
              </a:rPr>
              <a:t>© 2024, South Dakota Board of Regents</a:t>
            </a:r>
          </a:p>
        </p:txBody>
      </p:sp>
      <p:sp>
        <p:nvSpPr>
          <p:cNvPr id="5" name="TextBox 4">
            <a:extLst>
              <a:ext uri="{FF2B5EF4-FFF2-40B4-BE49-F238E27FC236}">
                <a16:creationId xmlns:a16="http://schemas.microsoft.com/office/drawing/2014/main" id="{E670085D-EDB6-0C06-F988-3116E76785CE}"/>
              </a:ext>
            </a:extLst>
          </p:cNvPr>
          <p:cNvSpPr txBox="1"/>
          <p:nvPr userDrawn="1"/>
        </p:nvSpPr>
        <p:spPr>
          <a:xfrm>
            <a:off x="11217212" y="6407523"/>
            <a:ext cx="634129" cy="246221"/>
          </a:xfrm>
          <a:prstGeom prst="rect">
            <a:avLst/>
          </a:prstGeom>
          <a:noFill/>
        </p:spPr>
        <p:txBody>
          <a:bodyPr wrap="square" rtlCol="0">
            <a:spAutoFit/>
          </a:bodyPr>
          <a:lstStyle/>
          <a:p>
            <a:pPr algn="r"/>
            <a:fld id="{CE031D98-3373-A84B-9B5E-A75B1CC898E4}" type="slidenum">
              <a:rPr lang="en-US" sz="1000" b="1"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
        <p:nvSpPr>
          <p:cNvPr id="6" name="Title 1">
            <a:extLst>
              <a:ext uri="{FF2B5EF4-FFF2-40B4-BE49-F238E27FC236}">
                <a16:creationId xmlns:a16="http://schemas.microsoft.com/office/drawing/2014/main" id="{7A520130-A205-325A-08BA-002FD53CBB83}"/>
              </a:ext>
            </a:extLst>
          </p:cNvPr>
          <p:cNvSpPr>
            <a:spLocks noGrp="1"/>
          </p:cNvSpPr>
          <p:nvPr>
            <p:ph type="title"/>
          </p:nvPr>
        </p:nvSpPr>
        <p:spPr>
          <a:xfrm>
            <a:off x="792217" y="300097"/>
            <a:ext cx="10607566" cy="1325563"/>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dirty="0"/>
              <a:t>Click to edit Master title style</a:t>
            </a:r>
          </a:p>
        </p:txBody>
      </p:sp>
      <p:sp>
        <p:nvSpPr>
          <p:cNvPr id="7" name="Content Placeholder 13">
            <a:extLst>
              <a:ext uri="{FF2B5EF4-FFF2-40B4-BE49-F238E27FC236}">
                <a16:creationId xmlns:a16="http://schemas.microsoft.com/office/drawing/2014/main" id="{3E955F40-CED1-E581-96BD-CA63368089B8}"/>
              </a:ext>
            </a:extLst>
          </p:cNvPr>
          <p:cNvSpPr>
            <a:spLocks noGrp="1"/>
          </p:cNvSpPr>
          <p:nvPr>
            <p:ph sz="quarter" idx="10"/>
          </p:nvPr>
        </p:nvSpPr>
        <p:spPr>
          <a:xfrm>
            <a:off x="777766" y="1818290"/>
            <a:ext cx="10646979" cy="412005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5820159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B4A6D3E-9975-074B-8107-CD07F4DC9E2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7926AB1F-AB05-D256-A524-A97F02C60B8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2EAB4B4A-0003-89F2-4975-2FB19ECAFB0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0DBFB06-D1AB-A149-9120-0AF75E3AE9D9}" type="datetimeFigureOut">
              <a:rPr lang="en-US" smtClean="0"/>
              <a:t>10/9/24</a:t>
            </a:fld>
            <a:endParaRPr lang="en-US"/>
          </a:p>
        </p:txBody>
      </p:sp>
      <p:sp>
        <p:nvSpPr>
          <p:cNvPr id="5" name="Footer Placeholder 4">
            <a:extLst>
              <a:ext uri="{FF2B5EF4-FFF2-40B4-BE49-F238E27FC236}">
                <a16:creationId xmlns:a16="http://schemas.microsoft.com/office/drawing/2014/main" id="{92BD121F-CA80-CB3B-141E-217965515F5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EB056E6-8DD7-9413-514E-9138D5AD190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0A0DA82-2DE2-DE45-82C0-20037DAFECE0}" type="slidenum">
              <a:rPr lang="en-US" smtClean="0"/>
              <a:t>‹#›</a:t>
            </a:fld>
            <a:endParaRPr lang="en-US"/>
          </a:p>
        </p:txBody>
      </p:sp>
    </p:spTree>
    <p:extLst>
      <p:ext uri="{BB962C8B-B14F-4D97-AF65-F5344CB8AC3E}">
        <p14:creationId xmlns:p14="http://schemas.microsoft.com/office/powerpoint/2010/main" val="3948032478"/>
      </p:ext>
    </p:extLst>
  </p:cSld>
  <p:clrMap bg1="lt1" tx1="dk1" bg2="lt2" tx2="dk2" accent1="accent1" accent2="accent2" accent3="accent3" accent4="accent4" accent5="accent5" accent6="accent6" hlink="hlink" folHlink="folHlink"/>
  <p:sldLayoutIdLst>
    <p:sldLayoutId id="2147483661" r:id="rId1"/>
    <p:sldLayoutId id="2147483660" r:id="rId2"/>
    <p:sldLayoutId id="2147483649" r:id="rId3"/>
    <p:sldLayoutId id="2147483650" r:id="rId4"/>
    <p:sldLayoutId id="2147483651" r:id="rId5"/>
    <p:sldLayoutId id="2147483662" r:id="rId6"/>
    <p:sldLayoutId id="2147483652" r:id="rId7"/>
    <p:sldLayoutId id="2147483664" r:id="rId8"/>
    <p:sldLayoutId id="2147483653" r:id="rId9"/>
    <p:sldLayoutId id="2147483654" r:id="rId10"/>
    <p:sldLayoutId id="2147483666" r:id="rId11"/>
    <p:sldLayoutId id="2147483668" r:id="rId12"/>
    <p:sldLayoutId id="2147483669" r:id="rId13"/>
    <p:sldLayoutId id="2147483655" r:id="rId14"/>
    <p:sldLayoutId id="2147483656" r:id="rId15"/>
    <p:sldLayoutId id="2147483657" r:id="rId16"/>
  </p:sldLayoutIdLst>
  <p:txStyles>
    <p:titleStyle>
      <a:lvl1pPr algn="l" defTabSz="914400" rtl="0" eaLnBrk="1" latinLnBrk="0" hangingPunct="1">
        <a:lnSpc>
          <a:spcPct val="90000"/>
        </a:lnSpc>
        <a:spcBef>
          <a:spcPct val="0"/>
        </a:spcBef>
        <a:buNone/>
        <a:defRPr sz="4400" b="1" kern="1200">
          <a:solidFill>
            <a:schemeClr val="tx1"/>
          </a:solidFill>
          <a:latin typeface="Palatino" pitchFamily="2" charset="77"/>
          <a:ea typeface="Palatino" pitchFamily="2" charset="77"/>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17.xml"/><Relationship Id="rId1" Type="http://schemas.openxmlformats.org/officeDocument/2006/relationships/slideLayout" Target="../slideLayouts/slideLayout5.xml"/><Relationship Id="rId6" Type="http://schemas.openxmlformats.org/officeDocument/2006/relationships/image" Target="../media/image28.jpg"/><Relationship Id="rId5" Type="http://schemas.openxmlformats.org/officeDocument/2006/relationships/image" Target="../media/image27.jpg"/><Relationship Id="rId4" Type="http://schemas.openxmlformats.org/officeDocument/2006/relationships/image" Target="../media/image26.jpg"/></Relationships>
</file>

<file path=ppt/slides/_rels/slide19.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18.xml"/><Relationship Id="rId1" Type="http://schemas.openxmlformats.org/officeDocument/2006/relationships/slideLayout" Target="../slideLayouts/slideLayout5.xml"/><Relationship Id="rId6" Type="http://schemas.openxmlformats.org/officeDocument/2006/relationships/image" Target="../media/image32.JPG"/><Relationship Id="rId5" Type="http://schemas.openxmlformats.org/officeDocument/2006/relationships/image" Target="../media/image31.jpg"/><Relationship Id="rId4" Type="http://schemas.openxmlformats.org/officeDocument/2006/relationships/image" Target="../media/image30.jpg"/></Relationships>
</file>

<file path=ppt/slides/_rels/slide2.xml.rels><?xml version="1.0" encoding="UTF-8" standalone="yes"?>
<Relationships xmlns="http://schemas.openxmlformats.org/package/2006/relationships"><Relationship Id="rId3" Type="http://schemas.openxmlformats.org/officeDocument/2006/relationships/image" Target="../media/image10.jpg"/><Relationship Id="rId7" Type="http://schemas.openxmlformats.org/officeDocument/2006/relationships/image" Target="../media/image14.jpg"/><Relationship Id="rId2" Type="http://schemas.openxmlformats.org/officeDocument/2006/relationships/notesSlide" Target="../notesSlides/notesSlide1.xml"/><Relationship Id="rId1" Type="http://schemas.openxmlformats.org/officeDocument/2006/relationships/slideLayout" Target="../slideLayouts/slideLayout5.xml"/><Relationship Id="rId6" Type="http://schemas.openxmlformats.org/officeDocument/2006/relationships/image" Target="../media/image13.jpg"/><Relationship Id="rId5" Type="http://schemas.openxmlformats.org/officeDocument/2006/relationships/image" Target="../media/image12.jpg"/><Relationship Id="rId4" Type="http://schemas.openxmlformats.org/officeDocument/2006/relationships/image" Target="../media/image11.jp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15.jp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9.xml"/><Relationship Id="rId1" Type="http://schemas.openxmlformats.org/officeDocument/2006/relationships/video" Target="https://www.youtube.com/embed/LVyLCqPIYeE?feature=oembed" TargetMode="External"/><Relationship Id="rId4" Type="http://schemas.openxmlformats.org/officeDocument/2006/relationships/image" Target="../media/image16.jpeg"/></Relationships>
</file>

<file path=ppt/slides/_rels/slide6.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8.xml"/><Relationship Id="rId1" Type="http://schemas.openxmlformats.org/officeDocument/2006/relationships/slideLayout" Target="../slideLayouts/slideLayout5.xml"/><Relationship Id="rId6" Type="http://schemas.openxmlformats.org/officeDocument/2006/relationships/image" Target="../media/image20.jpg"/><Relationship Id="rId5" Type="http://schemas.openxmlformats.org/officeDocument/2006/relationships/image" Target="../media/image12.jpg"/><Relationship Id="rId4" Type="http://schemas.openxmlformats.org/officeDocument/2006/relationships/image" Target="../media/image11.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92C066E-38EA-09C0-DDDD-5D17538C43DA}"/>
              </a:ext>
            </a:extLst>
          </p:cNvPr>
          <p:cNvSpPr>
            <a:spLocks noGrp="1"/>
          </p:cNvSpPr>
          <p:nvPr>
            <p:ph type="ctrTitle"/>
          </p:nvPr>
        </p:nvSpPr>
        <p:spPr/>
        <p:txBody>
          <a:bodyPr/>
          <a:lstStyle/>
          <a:p>
            <a:r>
              <a:rPr lang="en-US" dirty="0"/>
              <a:t>Adopt-A-Cow: Dairy</a:t>
            </a:r>
          </a:p>
        </p:txBody>
      </p:sp>
      <p:sp>
        <p:nvSpPr>
          <p:cNvPr id="8" name="Subtitle 7">
            <a:extLst>
              <a:ext uri="{FF2B5EF4-FFF2-40B4-BE49-F238E27FC236}">
                <a16:creationId xmlns:a16="http://schemas.microsoft.com/office/drawing/2014/main" id="{40FF78B4-73B7-803E-84CA-D0222C8835CB}"/>
              </a:ext>
            </a:extLst>
          </p:cNvPr>
          <p:cNvSpPr>
            <a:spLocks noGrp="1"/>
          </p:cNvSpPr>
          <p:nvPr>
            <p:ph type="subTitle" idx="1"/>
          </p:nvPr>
        </p:nvSpPr>
        <p:spPr>
          <a:xfrm>
            <a:off x="468359" y="4195482"/>
            <a:ext cx="5489095" cy="1803536"/>
          </a:xfrm>
        </p:spPr>
        <p:txBody>
          <a:bodyPr>
            <a:normAutofit/>
          </a:bodyPr>
          <a:lstStyle/>
          <a:p>
            <a:r>
              <a:rPr lang="en-US" sz="3600" b="1" dirty="0">
                <a:latin typeface="Arial" panose="020B0604020202020204" pitchFamily="34" charset="0"/>
                <a:cs typeface="Arial" panose="020B0604020202020204" pitchFamily="34" charset="0"/>
              </a:rPr>
              <a:t>Lesson 1</a:t>
            </a:r>
          </a:p>
          <a:p>
            <a:r>
              <a:rPr lang="en-US" sz="3200" i="1" dirty="0">
                <a:latin typeface="Arial" panose="020B0604020202020204" pitchFamily="34" charset="0"/>
                <a:cs typeface="Arial" panose="020B0604020202020204" pitchFamily="34" charset="0"/>
              </a:rPr>
              <a:t>Where do milk and cheese come from?</a:t>
            </a:r>
          </a:p>
        </p:txBody>
      </p:sp>
      <p:pic>
        <p:nvPicPr>
          <p:cNvPr id="3" name="Picture Placeholder 2">
            <a:extLst>
              <a:ext uri="{FF2B5EF4-FFF2-40B4-BE49-F238E27FC236}">
                <a16:creationId xmlns:a16="http://schemas.microsoft.com/office/drawing/2014/main" id="{DC2B1B41-143E-3AE1-76DF-9BEF4F48E0EA}"/>
              </a:ext>
              <a:ext uri="{C183D7F6-B498-43B3-948B-1728B52AA6E4}">
                <adec:decorative xmlns:adec="http://schemas.microsoft.com/office/drawing/2017/decorative" val="1"/>
              </a:ext>
            </a:extLst>
          </p:cNvPr>
          <p:cNvPicPr>
            <a:picLocks noGrp="1" noChangeAspect="1"/>
          </p:cNvPicPr>
          <p:nvPr>
            <p:ph type="pic" sz="quarter" idx="13"/>
          </p:nvPr>
        </p:nvPicPr>
        <p:blipFill>
          <a:blip r:embed="rId2"/>
          <a:srcRect l="45477" r="25245"/>
          <a:stretch/>
        </p:blipFill>
        <p:spPr>
          <a:xfrm>
            <a:off x="7540625" y="0"/>
            <a:ext cx="4651375" cy="6858000"/>
          </a:xfrm>
        </p:spPr>
      </p:pic>
    </p:spTree>
    <p:extLst>
      <p:ext uri="{BB962C8B-B14F-4D97-AF65-F5344CB8AC3E}">
        <p14:creationId xmlns:p14="http://schemas.microsoft.com/office/powerpoint/2010/main" val="6697504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36E23E-351D-F6B2-3E29-B0A0AD64568D}"/>
              </a:ext>
            </a:extLst>
          </p:cNvPr>
          <p:cNvSpPr>
            <a:spLocks noGrp="1"/>
          </p:cNvSpPr>
          <p:nvPr>
            <p:ph type="title"/>
          </p:nvPr>
        </p:nvSpPr>
        <p:spPr/>
        <p:txBody>
          <a:bodyPr/>
          <a:lstStyle/>
          <a:p>
            <a:r>
              <a:rPr lang="en-US" dirty="0" err="1"/>
              <a:t>Stylin</a:t>
            </a:r>
            <a:r>
              <a:rPr lang="en-US" dirty="0"/>
              <a:t>’ Sally the Holstein</a:t>
            </a:r>
          </a:p>
        </p:txBody>
      </p:sp>
      <p:sp>
        <p:nvSpPr>
          <p:cNvPr id="3" name="Content Placeholder 2">
            <a:extLst>
              <a:ext uri="{FF2B5EF4-FFF2-40B4-BE49-F238E27FC236}">
                <a16:creationId xmlns:a16="http://schemas.microsoft.com/office/drawing/2014/main" id="{BFBFF827-4A43-1E7E-3756-18A5A89CB834}"/>
              </a:ext>
            </a:extLst>
          </p:cNvPr>
          <p:cNvSpPr>
            <a:spLocks noGrp="1"/>
          </p:cNvSpPr>
          <p:nvPr>
            <p:ph idx="1"/>
          </p:nvPr>
        </p:nvSpPr>
        <p:spPr>
          <a:xfrm>
            <a:off x="838200" y="1597572"/>
            <a:ext cx="10515600" cy="4041227"/>
          </a:xfrm>
        </p:spPr>
        <p:txBody>
          <a:bodyPr numCol="1">
            <a:noAutofit/>
          </a:bodyPr>
          <a:lstStyle/>
          <a:p>
            <a:pPr marL="0" indent="0">
              <a:lnSpc>
                <a:spcPct val="100000"/>
              </a:lnSpc>
              <a:spcBef>
                <a:spcPts val="400"/>
              </a:spcBef>
              <a:buNone/>
            </a:pPr>
            <a:r>
              <a:rPr lang="en-US" dirty="0">
                <a:latin typeface="Arial" panose="020B0604020202020204" pitchFamily="34" charset="0"/>
                <a:cs typeface="Arial" panose="020B0604020202020204" pitchFamily="34" charset="0"/>
              </a:rPr>
              <a:t>First in our line-up, coming from the Netherlands in Northern Europe. Sally is a Holstein whose great-great-great-grandmother entered the United States by ship in 1852, arriving in Boston, Massachusetts.  Weighing in at 1400 pounds, Sally is one of the largest cattle in our line-up. Her </a:t>
            </a:r>
            <a:r>
              <a:rPr lang="en-US" b="1" dirty="0">
                <a:latin typeface="Arial" panose="020B0604020202020204" pitchFamily="34" charset="0"/>
                <a:cs typeface="Arial" panose="020B0604020202020204" pitchFamily="34" charset="0"/>
              </a:rPr>
              <a:t>black and white </a:t>
            </a:r>
            <a:r>
              <a:rPr lang="en-US" dirty="0">
                <a:latin typeface="Arial" panose="020B0604020202020204" pitchFamily="34" charset="0"/>
                <a:cs typeface="Arial" panose="020B0604020202020204" pitchFamily="34" charset="0"/>
              </a:rPr>
              <a:t>wardrobe makes her the ultimate classy cow.  Like others of her breed, Sally produces more milk than any others on the line up, nearly 10 gallons of milk per day.</a:t>
            </a:r>
          </a:p>
        </p:txBody>
      </p:sp>
    </p:spTree>
    <p:extLst>
      <p:ext uri="{BB962C8B-B14F-4D97-AF65-F5344CB8AC3E}">
        <p14:creationId xmlns:p14="http://schemas.microsoft.com/office/powerpoint/2010/main" val="37805759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6D131C-CB81-A678-C560-0184F5C740B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B60D2B9-5954-4DF4-8652-8FFCF7113E89}"/>
              </a:ext>
            </a:extLst>
          </p:cNvPr>
          <p:cNvSpPr>
            <a:spLocks noGrp="1"/>
          </p:cNvSpPr>
          <p:nvPr>
            <p:ph type="title"/>
          </p:nvPr>
        </p:nvSpPr>
        <p:spPr/>
        <p:txBody>
          <a:bodyPr/>
          <a:lstStyle/>
          <a:p>
            <a:r>
              <a:rPr lang="en-US" dirty="0" err="1"/>
              <a:t>Stylin</a:t>
            </a:r>
            <a:r>
              <a:rPr lang="en-US" dirty="0"/>
              <a:t>’ Sally the Holstein </a:t>
            </a:r>
          </a:p>
        </p:txBody>
      </p:sp>
      <p:sp>
        <p:nvSpPr>
          <p:cNvPr id="3" name="Content Placeholder 2">
            <a:extLst>
              <a:ext uri="{FF2B5EF4-FFF2-40B4-BE49-F238E27FC236}">
                <a16:creationId xmlns:a16="http://schemas.microsoft.com/office/drawing/2014/main" id="{90CBC5FA-34FC-C2C1-AB08-BFD2FEC9A646}"/>
              </a:ext>
            </a:extLst>
          </p:cNvPr>
          <p:cNvSpPr>
            <a:spLocks noGrp="1"/>
          </p:cNvSpPr>
          <p:nvPr>
            <p:ph idx="1"/>
          </p:nvPr>
        </p:nvSpPr>
        <p:spPr>
          <a:xfrm>
            <a:off x="665480" y="1597572"/>
            <a:ext cx="6487160" cy="4041227"/>
          </a:xfrm>
        </p:spPr>
        <p:txBody>
          <a:bodyPr numCol="1">
            <a:noAutofit/>
          </a:bodyPr>
          <a:lstStyle/>
          <a:p>
            <a:pPr marL="0" indent="0">
              <a:lnSpc>
                <a:spcPct val="100000"/>
              </a:lnSpc>
              <a:spcBef>
                <a:spcPts val="400"/>
              </a:spcBef>
              <a:buNone/>
            </a:pPr>
            <a:r>
              <a:rPr lang="en-US" sz="2400" dirty="0">
                <a:latin typeface="Arial" panose="020B0604020202020204" pitchFamily="34" charset="0"/>
                <a:cs typeface="Arial" panose="020B0604020202020204" pitchFamily="34" charset="0"/>
              </a:rPr>
              <a:t>First in our line-up, coming from the Netherlands in Northern Europe. Sally is a Holstein whose great-great-great-grandmother entered the United States by ship in 1852, arriving in Boston, Massachusetts.  Weighing in at 1400 pounds, Sally is one of the largest cattle in our line-up. Her </a:t>
            </a:r>
            <a:r>
              <a:rPr lang="en-US" sz="2400" b="1" dirty="0">
                <a:latin typeface="Arial" panose="020B0604020202020204" pitchFamily="34" charset="0"/>
                <a:cs typeface="Arial" panose="020B0604020202020204" pitchFamily="34" charset="0"/>
              </a:rPr>
              <a:t>black and white </a:t>
            </a:r>
            <a:r>
              <a:rPr lang="en-US" sz="2400" dirty="0">
                <a:latin typeface="Arial" panose="020B0604020202020204" pitchFamily="34" charset="0"/>
                <a:cs typeface="Arial" panose="020B0604020202020204" pitchFamily="34" charset="0"/>
              </a:rPr>
              <a:t>wardrobe makes her the ultimate classy cow.  Like others of her breed, Sally produces more milk than any others on the line up, nearly 10 gallons of milk per day.</a:t>
            </a:r>
          </a:p>
        </p:txBody>
      </p:sp>
      <p:pic>
        <p:nvPicPr>
          <p:cNvPr id="5" name="Picture 4">
            <a:extLst>
              <a:ext uri="{FF2B5EF4-FFF2-40B4-BE49-F238E27FC236}">
                <a16:creationId xmlns:a16="http://schemas.microsoft.com/office/drawing/2014/main" id="{2A0A5DEB-84BA-90A3-2E3F-7083B5314763}"/>
              </a:ext>
              <a:ext uri="{C183D7F6-B498-43B3-948B-1728B52AA6E4}">
                <adec:decorative xmlns:adec="http://schemas.microsoft.com/office/drawing/2017/decorative" val="1"/>
              </a:ext>
            </a:extLst>
          </p:cNvPr>
          <p:cNvPicPr>
            <a:picLocks noChangeAspect="1"/>
          </p:cNvPicPr>
          <p:nvPr/>
        </p:nvPicPr>
        <p:blipFill>
          <a:blip r:embed="rId3"/>
          <a:srcRect r="20960"/>
          <a:stretch/>
        </p:blipFill>
        <p:spPr>
          <a:xfrm>
            <a:off x="7455253" y="1860505"/>
            <a:ext cx="4167787" cy="3515360"/>
          </a:xfrm>
          <a:prstGeom prst="rect">
            <a:avLst/>
          </a:prstGeom>
        </p:spPr>
      </p:pic>
    </p:spTree>
    <p:extLst>
      <p:ext uri="{BB962C8B-B14F-4D97-AF65-F5344CB8AC3E}">
        <p14:creationId xmlns:p14="http://schemas.microsoft.com/office/powerpoint/2010/main" val="36408341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36E23E-351D-F6B2-3E29-B0A0AD64568D}"/>
              </a:ext>
            </a:extLst>
          </p:cNvPr>
          <p:cNvSpPr>
            <a:spLocks noGrp="1"/>
          </p:cNvSpPr>
          <p:nvPr>
            <p:ph type="title"/>
          </p:nvPr>
        </p:nvSpPr>
        <p:spPr/>
        <p:txBody>
          <a:bodyPr/>
          <a:lstStyle/>
          <a:p>
            <a:r>
              <a:rPr lang="en-US" dirty="0" err="1"/>
              <a:t>Runnin</a:t>
            </a:r>
            <a:r>
              <a:rPr lang="en-US" dirty="0"/>
              <a:t>’ Rita the Brown Swiss</a:t>
            </a:r>
          </a:p>
        </p:txBody>
      </p:sp>
      <p:sp>
        <p:nvSpPr>
          <p:cNvPr id="3" name="Content Placeholder 2">
            <a:extLst>
              <a:ext uri="{FF2B5EF4-FFF2-40B4-BE49-F238E27FC236}">
                <a16:creationId xmlns:a16="http://schemas.microsoft.com/office/drawing/2014/main" id="{BFBFF827-4A43-1E7E-3756-18A5A89CB834}"/>
              </a:ext>
            </a:extLst>
          </p:cNvPr>
          <p:cNvSpPr>
            <a:spLocks noGrp="1"/>
          </p:cNvSpPr>
          <p:nvPr>
            <p:ph idx="1"/>
          </p:nvPr>
        </p:nvSpPr>
        <p:spPr>
          <a:xfrm>
            <a:off x="838200" y="1597572"/>
            <a:ext cx="10591799" cy="4105463"/>
          </a:xfrm>
        </p:spPr>
        <p:txBody>
          <a:bodyPr numCol="1">
            <a:noAutofit/>
          </a:bodyPr>
          <a:lstStyle/>
          <a:p>
            <a:pPr marL="0" indent="0">
              <a:lnSpc>
                <a:spcPct val="110000"/>
              </a:lnSpc>
              <a:buNone/>
            </a:pPr>
            <a:r>
              <a:rPr lang="en-US" sz="2600" dirty="0">
                <a:latin typeface="Arial" panose="020B0604020202020204" pitchFamily="34" charset="0"/>
                <a:cs typeface="Arial" panose="020B0604020202020204" pitchFamily="34" charset="0"/>
              </a:rPr>
              <a:t>Rita is coming in hot next in our line-up. She comes all the way from Switzerland, a mountainous country known for Swiss cheese. Rita’s ancestors crossed the ocean in 1869 and entered the U.S. in Massachusetts. Rita enjoys grazing on grass, but she has a sweet tooth. Her milk is high in lactose and milk sugar. It is perfect for making cheese. Rita is a very athletic 1400 pounds and is famous for her strong feet and legs. Rita is also known for her </a:t>
            </a:r>
            <a:r>
              <a:rPr lang="en-US" sz="2600" b="1" dirty="0">
                <a:latin typeface="Arial" panose="020B0604020202020204" pitchFamily="34" charset="0"/>
                <a:cs typeface="Arial" panose="020B0604020202020204" pitchFamily="34" charset="0"/>
              </a:rPr>
              <a:t>grey-brown</a:t>
            </a:r>
            <a:r>
              <a:rPr lang="en-US" sz="2600" dirty="0">
                <a:latin typeface="Arial" panose="020B0604020202020204" pitchFamily="34" charset="0"/>
                <a:cs typeface="Arial" panose="020B0604020202020204" pitchFamily="34" charset="0"/>
              </a:rPr>
              <a:t> color with a </a:t>
            </a:r>
            <a:r>
              <a:rPr lang="en-US" sz="2600" b="1" dirty="0">
                <a:latin typeface="Arial" panose="020B0604020202020204" pitchFamily="34" charset="0"/>
                <a:cs typeface="Arial" panose="020B0604020202020204" pitchFamily="34" charset="0"/>
              </a:rPr>
              <a:t>light band around her muzzle</a:t>
            </a:r>
            <a:r>
              <a:rPr lang="en-US" sz="2600" dirty="0">
                <a:latin typeface="Arial" panose="020B0604020202020204" pitchFamily="34" charset="0"/>
                <a:cs typeface="Arial" panose="020B0604020202020204" pitchFamily="34" charset="0"/>
              </a:rPr>
              <a:t> (nose and mouth).</a:t>
            </a:r>
          </a:p>
        </p:txBody>
      </p:sp>
    </p:spTree>
    <p:extLst>
      <p:ext uri="{BB962C8B-B14F-4D97-AF65-F5344CB8AC3E}">
        <p14:creationId xmlns:p14="http://schemas.microsoft.com/office/powerpoint/2010/main" val="236477827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F921C9-408A-215D-4739-60E184B8A33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1A4CFA3-46DE-6045-593E-BF6465FBFE27}"/>
              </a:ext>
            </a:extLst>
          </p:cNvPr>
          <p:cNvSpPr>
            <a:spLocks noGrp="1"/>
          </p:cNvSpPr>
          <p:nvPr>
            <p:ph type="title"/>
          </p:nvPr>
        </p:nvSpPr>
        <p:spPr/>
        <p:txBody>
          <a:bodyPr/>
          <a:lstStyle/>
          <a:p>
            <a:r>
              <a:rPr lang="en-US" dirty="0" err="1"/>
              <a:t>Runnin</a:t>
            </a:r>
            <a:r>
              <a:rPr lang="en-US" dirty="0"/>
              <a:t>’ Rita the Brown Swiss </a:t>
            </a:r>
          </a:p>
        </p:txBody>
      </p:sp>
      <p:sp>
        <p:nvSpPr>
          <p:cNvPr id="3" name="Content Placeholder 2">
            <a:extLst>
              <a:ext uri="{FF2B5EF4-FFF2-40B4-BE49-F238E27FC236}">
                <a16:creationId xmlns:a16="http://schemas.microsoft.com/office/drawing/2014/main" id="{E3CC1650-E942-38F3-B745-EAA6EB88716E}"/>
              </a:ext>
            </a:extLst>
          </p:cNvPr>
          <p:cNvSpPr>
            <a:spLocks noGrp="1"/>
          </p:cNvSpPr>
          <p:nvPr>
            <p:ph idx="1"/>
          </p:nvPr>
        </p:nvSpPr>
        <p:spPr>
          <a:xfrm>
            <a:off x="838201" y="1597572"/>
            <a:ext cx="6202680" cy="4105463"/>
          </a:xfrm>
        </p:spPr>
        <p:txBody>
          <a:bodyPr numCol="1">
            <a:noAutofit/>
          </a:bodyPr>
          <a:lstStyle/>
          <a:p>
            <a:pPr marL="0" indent="0">
              <a:lnSpc>
                <a:spcPct val="110000"/>
              </a:lnSpc>
              <a:buNone/>
            </a:pPr>
            <a:r>
              <a:rPr lang="en-US" sz="2100" dirty="0">
                <a:latin typeface="Arial" panose="020B0604020202020204" pitchFamily="34" charset="0"/>
                <a:cs typeface="Arial" panose="020B0604020202020204" pitchFamily="34" charset="0"/>
              </a:rPr>
              <a:t>Rita is coming in hot next in our line-up. She comes all the way from Switzerland, a mountainous country known for Swiss cheese. Rita’s ancestors crossed the ocean in 1869 and entered the U.S. in Massachusetts. Rita enjoys grazing on grass, but she has a sweet tooth. Her milk is high in lactose and milk sugar. It is perfect for making cheese. Rita is a very athletic 1400 pounds and is famous for her strong feet and legs. Rita is also known for her </a:t>
            </a:r>
            <a:r>
              <a:rPr lang="en-US" sz="2100" b="1" dirty="0">
                <a:latin typeface="Arial" panose="020B0604020202020204" pitchFamily="34" charset="0"/>
                <a:cs typeface="Arial" panose="020B0604020202020204" pitchFamily="34" charset="0"/>
              </a:rPr>
              <a:t>grey-brown</a:t>
            </a:r>
            <a:r>
              <a:rPr lang="en-US" sz="2100" dirty="0">
                <a:latin typeface="Arial" panose="020B0604020202020204" pitchFamily="34" charset="0"/>
                <a:cs typeface="Arial" panose="020B0604020202020204" pitchFamily="34" charset="0"/>
              </a:rPr>
              <a:t> color with a </a:t>
            </a:r>
            <a:r>
              <a:rPr lang="en-US" sz="2100" b="1" dirty="0">
                <a:latin typeface="Arial" panose="020B0604020202020204" pitchFamily="34" charset="0"/>
                <a:cs typeface="Arial" panose="020B0604020202020204" pitchFamily="34" charset="0"/>
              </a:rPr>
              <a:t>light band around her muzzle</a:t>
            </a:r>
            <a:r>
              <a:rPr lang="en-US" sz="2100" dirty="0">
                <a:latin typeface="Arial" panose="020B0604020202020204" pitchFamily="34" charset="0"/>
                <a:cs typeface="Arial" panose="020B0604020202020204" pitchFamily="34" charset="0"/>
              </a:rPr>
              <a:t> (nose and mouth).</a:t>
            </a:r>
          </a:p>
        </p:txBody>
      </p:sp>
      <p:pic>
        <p:nvPicPr>
          <p:cNvPr id="5" name="Picture 4">
            <a:extLst>
              <a:ext uri="{FF2B5EF4-FFF2-40B4-BE49-F238E27FC236}">
                <a16:creationId xmlns:a16="http://schemas.microsoft.com/office/drawing/2014/main" id="{D3D392C3-1FFB-3B60-1176-1167B94063E6}"/>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7244080" y="2094073"/>
            <a:ext cx="4292751" cy="2864008"/>
          </a:xfrm>
          <a:prstGeom prst="rect">
            <a:avLst/>
          </a:prstGeom>
        </p:spPr>
      </p:pic>
    </p:spTree>
    <p:extLst>
      <p:ext uri="{BB962C8B-B14F-4D97-AF65-F5344CB8AC3E}">
        <p14:creationId xmlns:p14="http://schemas.microsoft.com/office/powerpoint/2010/main" val="109938231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36E23E-351D-F6B2-3E29-B0A0AD64568D}"/>
              </a:ext>
            </a:extLst>
          </p:cNvPr>
          <p:cNvSpPr>
            <a:spLocks noGrp="1"/>
          </p:cNvSpPr>
          <p:nvPr>
            <p:ph type="title"/>
          </p:nvPr>
        </p:nvSpPr>
        <p:spPr/>
        <p:txBody>
          <a:bodyPr/>
          <a:lstStyle/>
          <a:p>
            <a:r>
              <a:rPr lang="en-US" dirty="0"/>
              <a:t>Gertrude the Great Guernsey</a:t>
            </a:r>
          </a:p>
        </p:txBody>
      </p:sp>
      <p:sp>
        <p:nvSpPr>
          <p:cNvPr id="3" name="Content Placeholder 2">
            <a:extLst>
              <a:ext uri="{FF2B5EF4-FFF2-40B4-BE49-F238E27FC236}">
                <a16:creationId xmlns:a16="http://schemas.microsoft.com/office/drawing/2014/main" id="{BFBFF827-4A43-1E7E-3756-18A5A89CB834}"/>
              </a:ext>
            </a:extLst>
          </p:cNvPr>
          <p:cNvSpPr>
            <a:spLocks noGrp="1"/>
          </p:cNvSpPr>
          <p:nvPr>
            <p:ph idx="1"/>
          </p:nvPr>
        </p:nvSpPr>
        <p:spPr>
          <a:xfrm>
            <a:off x="695650" y="1747519"/>
            <a:ext cx="10581950" cy="4085559"/>
          </a:xfrm>
        </p:spPr>
        <p:txBody>
          <a:bodyPr numCol="1" spcCol="274320">
            <a:noAutofit/>
          </a:bodyPr>
          <a:lstStyle/>
          <a:p>
            <a:pPr marL="0" indent="0">
              <a:lnSpc>
                <a:spcPct val="100000"/>
              </a:lnSpc>
              <a:spcBef>
                <a:spcPts val="400"/>
              </a:spcBef>
              <a:buNone/>
            </a:pPr>
            <a:r>
              <a:rPr lang="en-US" sz="3200" dirty="0">
                <a:latin typeface="Arial" panose="020B0604020202020204" pitchFamily="34" charset="0"/>
                <a:cs typeface="Arial" panose="020B0604020202020204" pitchFamily="34" charset="0"/>
              </a:rPr>
              <a:t>Coming all the way from Guernsey, a small nation off the Northern coast of France, we have Gertrude the Great. Gertrude’s Guernsey ancestors arrived in the Americas in 184. Gertrude is famous for her golden milk and is a light red color with white spots. Weighing in at 1250 pounds, she will be making milk for years to come as her breed is known for living longer than any other breed.</a:t>
            </a:r>
          </a:p>
        </p:txBody>
      </p:sp>
    </p:spTree>
    <p:extLst>
      <p:ext uri="{BB962C8B-B14F-4D97-AF65-F5344CB8AC3E}">
        <p14:creationId xmlns:p14="http://schemas.microsoft.com/office/powerpoint/2010/main" val="128149025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902960-9ED4-505F-F95C-847FC571FE5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0A2713C-2F51-EF21-5C89-9E7F55D5D736}"/>
              </a:ext>
            </a:extLst>
          </p:cNvPr>
          <p:cNvSpPr>
            <a:spLocks noGrp="1"/>
          </p:cNvSpPr>
          <p:nvPr>
            <p:ph type="title"/>
          </p:nvPr>
        </p:nvSpPr>
        <p:spPr/>
        <p:txBody>
          <a:bodyPr/>
          <a:lstStyle/>
          <a:p>
            <a:r>
              <a:rPr lang="en-US" dirty="0"/>
              <a:t>Gertrude the Great Guernsey </a:t>
            </a:r>
          </a:p>
        </p:txBody>
      </p:sp>
      <p:sp>
        <p:nvSpPr>
          <p:cNvPr id="3" name="Content Placeholder 2">
            <a:extLst>
              <a:ext uri="{FF2B5EF4-FFF2-40B4-BE49-F238E27FC236}">
                <a16:creationId xmlns:a16="http://schemas.microsoft.com/office/drawing/2014/main" id="{2CA8D797-CA00-B957-4EC6-136D275F38D0}"/>
              </a:ext>
            </a:extLst>
          </p:cNvPr>
          <p:cNvSpPr>
            <a:spLocks noGrp="1"/>
          </p:cNvSpPr>
          <p:nvPr>
            <p:ph idx="1"/>
          </p:nvPr>
        </p:nvSpPr>
        <p:spPr>
          <a:xfrm>
            <a:off x="695650" y="1656079"/>
            <a:ext cx="5501950" cy="4085559"/>
          </a:xfrm>
        </p:spPr>
        <p:txBody>
          <a:bodyPr numCol="1" spcCol="274320">
            <a:noAutofit/>
          </a:bodyPr>
          <a:lstStyle/>
          <a:p>
            <a:pPr marL="0" indent="0">
              <a:lnSpc>
                <a:spcPct val="100000"/>
              </a:lnSpc>
              <a:spcBef>
                <a:spcPts val="400"/>
              </a:spcBef>
              <a:buNone/>
            </a:pPr>
            <a:r>
              <a:rPr lang="en-US" sz="2400" dirty="0">
                <a:latin typeface="Arial" panose="020B0604020202020204" pitchFamily="34" charset="0"/>
                <a:cs typeface="Arial" panose="020B0604020202020204" pitchFamily="34" charset="0"/>
              </a:rPr>
              <a:t>Coming all the way from Guernsey, a small nation off the Northern coast of France, we have Gertrude the Great. Gertrude’s Guernsey ancestors arrived in the Americas in 184. Gertrude is famous for her golden milk and is a light red color with white spots. Weighing in at 1250 pounds, she will be making milk for years to come as her breed is known for living longer than any other breed.</a:t>
            </a:r>
          </a:p>
        </p:txBody>
      </p:sp>
      <p:pic>
        <p:nvPicPr>
          <p:cNvPr id="5" name="Picture 4">
            <a:extLst>
              <a:ext uri="{FF2B5EF4-FFF2-40B4-BE49-F238E27FC236}">
                <a16:creationId xmlns:a16="http://schemas.microsoft.com/office/drawing/2014/main" id="{9FEC39DF-AE09-8114-F507-776DDDD659B5}"/>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6715147" y="1808480"/>
            <a:ext cx="4804549" cy="3602039"/>
          </a:xfrm>
          <a:prstGeom prst="rect">
            <a:avLst/>
          </a:prstGeom>
        </p:spPr>
      </p:pic>
    </p:spTree>
    <p:extLst>
      <p:ext uri="{BB962C8B-B14F-4D97-AF65-F5344CB8AC3E}">
        <p14:creationId xmlns:p14="http://schemas.microsoft.com/office/powerpoint/2010/main" val="385072890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36E23E-351D-F6B2-3E29-B0A0AD64568D}"/>
              </a:ext>
            </a:extLst>
          </p:cNvPr>
          <p:cNvSpPr>
            <a:spLocks noGrp="1"/>
          </p:cNvSpPr>
          <p:nvPr>
            <p:ph type="title"/>
          </p:nvPr>
        </p:nvSpPr>
        <p:spPr/>
        <p:txBody>
          <a:bodyPr/>
          <a:lstStyle/>
          <a:p>
            <a:r>
              <a:rPr lang="en-US" dirty="0"/>
              <a:t>Cally the Compact Jersey</a:t>
            </a:r>
          </a:p>
        </p:txBody>
      </p:sp>
      <p:sp>
        <p:nvSpPr>
          <p:cNvPr id="3" name="Content Placeholder 2">
            <a:extLst>
              <a:ext uri="{FF2B5EF4-FFF2-40B4-BE49-F238E27FC236}">
                <a16:creationId xmlns:a16="http://schemas.microsoft.com/office/drawing/2014/main" id="{BFBFF827-4A43-1E7E-3756-18A5A89CB834}"/>
              </a:ext>
            </a:extLst>
          </p:cNvPr>
          <p:cNvSpPr>
            <a:spLocks noGrp="1"/>
          </p:cNvSpPr>
          <p:nvPr>
            <p:ph idx="1"/>
          </p:nvPr>
        </p:nvSpPr>
        <p:spPr>
          <a:xfrm>
            <a:off x="896620" y="1597572"/>
            <a:ext cx="10398760" cy="4290272"/>
          </a:xfrm>
        </p:spPr>
        <p:txBody>
          <a:bodyPr numCol="1">
            <a:noAutofit/>
          </a:bodyPr>
          <a:lstStyle/>
          <a:p>
            <a:pPr marL="0" indent="0">
              <a:lnSpc>
                <a:spcPct val="110000"/>
              </a:lnSpc>
              <a:buNone/>
            </a:pPr>
            <a:r>
              <a:rPr lang="en-US" sz="3100" dirty="0">
                <a:latin typeface="Arial" panose="020B0604020202020204" pitchFamily="34" charset="0"/>
                <a:cs typeface="Arial" panose="020B0604020202020204" pitchFamily="34" charset="0"/>
              </a:rPr>
              <a:t>They say great things come in small packages and Cally is no different. Cally weighs in at a mere 1000 pounds, making her the smallest in our Dairy Line-up, but don’t let her size fool you! Cally still produces high quantities of milk. Her family first migrated to the Americas in 1850 and is known for their attractive </a:t>
            </a:r>
            <a:r>
              <a:rPr lang="en-US" sz="3100" b="1" dirty="0">
                <a:latin typeface="Arial" panose="020B0604020202020204" pitchFamily="34" charset="0"/>
                <a:cs typeface="Arial" panose="020B0604020202020204" pitchFamily="34" charset="0"/>
              </a:rPr>
              <a:t>reddish-brown coat</a:t>
            </a:r>
            <a:r>
              <a:rPr lang="en-US" sz="3100" dirty="0">
                <a:latin typeface="Arial" panose="020B0604020202020204" pitchFamily="34" charset="0"/>
                <a:cs typeface="Arial" panose="020B0604020202020204" pitchFamily="34" charset="0"/>
              </a:rPr>
              <a:t> color with </a:t>
            </a:r>
            <a:r>
              <a:rPr lang="en-US" sz="3100" b="1" dirty="0">
                <a:latin typeface="Arial" panose="020B0604020202020204" pitchFamily="34" charset="0"/>
                <a:cs typeface="Arial" panose="020B0604020202020204" pitchFamily="34" charset="0"/>
              </a:rPr>
              <a:t>black and white shading around their nose, eyes, and feet</a:t>
            </a:r>
            <a:r>
              <a:rPr lang="en-US" sz="3100" dirty="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4009599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5491E0-214B-4504-B4AE-071DABFA589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1735F4F-12D8-3610-421A-16AC3EE7F1EE}"/>
              </a:ext>
            </a:extLst>
          </p:cNvPr>
          <p:cNvSpPr>
            <a:spLocks noGrp="1"/>
          </p:cNvSpPr>
          <p:nvPr>
            <p:ph type="title"/>
          </p:nvPr>
        </p:nvSpPr>
        <p:spPr/>
        <p:txBody>
          <a:bodyPr/>
          <a:lstStyle/>
          <a:p>
            <a:r>
              <a:rPr lang="en-US" dirty="0"/>
              <a:t>Cally the Compact Jersey </a:t>
            </a:r>
          </a:p>
        </p:txBody>
      </p:sp>
      <p:sp>
        <p:nvSpPr>
          <p:cNvPr id="3" name="Content Placeholder 2">
            <a:extLst>
              <a:ext uri="{FF2B5EF4-FFF2-40B4-BE49-F238E27FC236}">
                <a16:creationId xmlns:a16="http://schemas.microsoft.com/office/drawing/2014/main" id="{25B21C6F-77FC-B73F-2BFE-D362EF5066FC}"/>
              </a:ext>
            </a:extLst>
          </p:cNvPr>
          <p:cNvSpPr>
            <a:spLocks noGrp="1"/>
          </p:cNvSpPr>
          <p:nvPr>
            <p:ph idx="1"/>
          </p:nvPr>
        </p:nvSpPr>
        <p:spPr>
          <a:xfrm>
            <a:off x="896620" y="1597572"/>
            <a:ext cx="5392420" cy="4172607"/>
          </a:xfrm>
        </p:spPr>
        <p:txBody>
          <a:bodyPr numCol="1">
            <a:noAutofit/>
          </a:bodyPr>
          <a:lstStyle/>
          <a:p>
            <a:pPr marL="0" indent="0">
              <a:lnSpc>
                <a:spcPct val="110000"/>
              </a:lnSpc>
              <a:buNone/>
            </a:pPr>
            <a:r>
              <a:rPr lang="en-US" sz="2200" dirty="0">
                <a:latin typeface="Arial" panose="020B0604020202020204" pitchFamily="34" charset="0"/>
                <a:cs typeface="Arial" panose="020B0604020202020204" pitchFamily="34" charset="0"/>
              </a:rPr>
              <a:t>They say great things come in small packages and Cally is no different. Cally weighs in at a mere 1000 pounds, making her the smallest in our Dairy Line-up, but don’t let her size fool you! Cally still produces high quantities of milk. Her family first migrated to the Americas in 1850 and is known for their attractive </a:t>
            </a:r>
            <a:r>
              <a:rPr lang="en-US" sz="2200" b="1" dirty="0">
                <a:latin typeface="Arial" panose="020B0604020202020204" pitchFamily="34" charset="0"/>
                <a:cs typeface="Arial" panose="020B0604020202020204" pitchFamily="34" charset="0"/>
              </a:rPr>
              <a:t>reddish-brown coat</a:t>
            </a:r>
            <a:r>
              <a:rPr lang="en-US" sz="2200" dirty="0">
                <a:latin typeface="Arial" panose="020B0604020202020204" pitchFamily="34" charset="0"/>
                <a:cs typeface="Arial" panose="020B0604020202020204" pitchFamily="34" charset="0"/>
              </a:rPr>
              <a:t> color with </a:t>
            </a:r>
            <a:r>
              <a:rPr lang="en-US" sz="2200" b="1" dirty="0">
                <a:latin typeface="Arial" panose="020B0604020202020204" pitchFamily="34" charset="0"/>
                <a:cs typeface="Arial" panose="020B0604020202020204" pitchFamily="34" charset="0"/>
              </a:rPr>
              <a:t>black and white shading around their nose, eyes, and feet</a:t>
            </a:r>
            <a:r>
              <a:rPr lang="en-US" sz="2200" dirty="0">
                <a:latin typeface="Arial" panose="020B0604020202020204" pitchFamily="34" charset="0"/>
                <a:cs typeface="Arial" panose="020B0604020202020204" pitchFamily="34" charset="0"/>
              </a:rPr>
              <a:t>.</a:t>
            </a:r>
          </a:p>
        </p:txBody>
      </p:sp>
      <p:pic>
        <p:nvPicPr>
          <p:cNvPr id="5" name="Picture 4">
            <a:extLst>
              <a:ext uri="{FF2B5EF4-FFF2-40B4-BE49-F238E27FC236}">
                <a16:creationId xmlns:a16="http://schemas.microsoft.com/office/drawing/2014/main" id="{E46AE5B3-FEFA-4833-4D40-994CAD8ABD16}"/>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6664960" y="1900386"/>
            <a:ext cx="5095008" cy="3575854"/>
          </a:xfrm>
          <a:prstGeom prst="rect">
            <a:avLst/>
          </a:prstGeom>
        </p:spPr>
      </p:pic>
    </p:spTree>
    <p:extLst>
      <p:ext uri="{BB962C8B-B14F-4D97-AF65-F5344CB8AC3E}">
        <p14:creationId xmlns:p14="http://schemas.microsoft.com/office/powerpoint/2010/main" val="164905697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36E23E-351D-F6B2-3E29-B0A0AD64568D}"/>
              </a:ext>
            </a:extLst>
          </p:cNvPr>
          <p:cNvSpPr>
            <a:spLocks noGrp="1"/>
          </p:cNvSpPr>
          <p:nvPr>
            <p:ph type="title"/>
          </p:nvPr>
        </p:nvSpPr>
        <p:spPr/>
        <p:txBody>
          <a:bodyPr anchor="ctr"/>
          <a:lstStyle/>
          <a:p>
            <a:pPr algn="ctr"/>
            <a:r>
              <a:rPr lang="en-US" dirty="0"/>
              <a:t>Are You My Momma?</a:t>
            </a:r>
          </a:p>
        </p:txBody>
      </p:sp>
      <p:pic>
        <p:nvPicPr>
          <p:cNvPr id="9" name="Picture 8">
            <a:extLst>
              <a:ext uri="{FF2B5EF4-FFF2-40B4-BE49-F238E27FC236}">
                <a16:creationId xmlns:a16="http://schemas.microsoft.com/office/drawing/2014/main" id="{81E054C2-B277-5251-1383-D2D9C4182A12}"/>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95688" y="707821"/>
            <a:ext cx="3813543" cy="2546335"/>
          </a:xfrm>
          <a:prstGeom prst="rect">
            <a:avLst/>
          </a:prstGeom>
        </p:spPr>
      </p:pic>
      <p:pic>
        <p:nvPicPr>
          <p:cNvPr id="10" name="Picture 9">
            <a:extLst>
              <a:ext uri="{FF2B5EF4-FFF2-40B4-BE49-F238E27FC236}">
                <a16:creationId xmlns:a16="http://schemas.microsoft.com/office/drawing/2014/main" id="{FB6668B5-E353-8426-07F7-A01526FC5FCF}"/>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12313" y="3424973"/>
            <a:ext cx="3813543" cy="2546335"/>
          </a:xfrm>
          <a:prstGeom prst="rect">
            <a:avLst/>
          </a:prstGeom>
        </p:spPr>
      </p:pic>
      <p:pic>
        <p:nvPicPr>
          <p:cNvPr id="11" name="Picture 10">
            <a:extLst>
              <a:ext uri="{FF2B5EF4-FFF2-40B4-BE49-F238E27FC236}">
                <a16:creationId xmlns:a16="http://schemas.microsoft.com/office/drawing/2014/main" id="{7ADC8195-A0D1-B82D-A5B3-11A673F31EEE}"/>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002554" y="680112"/>
            <a:ext cx="3819503" cy="2546335"/>
          </a:xfrm>
          <a:prstGeom prst="rect">
            <a:avLst/>
          </a:prstGeom>
        </p:spPr>
      </p:pic>
      <p:pic>
        <p:nvPicPr>
          <p:cNvPr id="12" name="Picture 11">
            <a:extLst>
              <a:ext uri="{FF2B5EF4-FFF2-40B4-BE49-F238E27FC236}">
                <a16:creationId xmlns:a16="http://schemas.microsoft.com/office/drawing/2014/main" id="{1C168627-A0D7-A672-1659-EBAC4ABA7620}"/>
              </a:ext>
              <a:ext uri="{C183D7F6-B498-43B3-948B-1728B52AA6E4}">
                <adec:decorative xmlns:adec="http://schemas.microsoft.com/office/drawing/2017/decorative" val="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988699" y="3397264"/>
            <a:ext cx="3819503" cy="2546335"/>
          </a:xfrm>
          <a:prstGeom prst="rect">
            <a:avLst/>
          </a:prstGeom>
        </p:spPr>
      </p:pic>
    </p:spTree>
    <p:extLst>
      <p:ext uri="{BB962C8B-B14F-4D97-AF65-F5344CB8AC3E}">
        <p14:creationId xmlns:p14="http://schemas.microsoft.com/office/powerpoint/2010/main" val="58514270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4E3219-89D4-BE75-83E2-25A7B496AB6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6EA0D3C-3002-D6B8-D0C3-2213EAA68B9D}"/>
              </a:ext>
            </a:extLst>
          </p:cNvPr>
          <p:cNvSpPr>
            <a:spLocks noGrp="1"/>
          </p:cNvSpPr>
          <p:nvPr>
            <p:ph type="title"/>
          </p:nvPr>
        </p:nvSpPr>
        <p:spPr/>
        <p:txBody>
          <a:bodyPr anchor="ctr"/>
          <a:lstStyle/>
          <a:p>
            <a:pPr algn="ctr"/>
            <a:r>
              <a:rPr lang="en-US" dirty="0"/>
              <a:t>Are You My Momma? </a:t>
            </a:r>
          </a:p>
        </p:txBody>
      </p:sp>
      <p:pic>
        <p:nvPicPr>
          <p:cNvPr id="9" name="Picture 8">
            <a:extLst>
              <a:ext uri="{FF2B5EF4-FFF2-40B4-BE49-F238E27FC236}">
                <a16:creationId xmlns:a16="http://schemas.microsoft.com/office/drawing/2014/main" id="{813F4E62-E19D-F14A-B8C1-1E378A51170F}"/>
              </a:ext>
              <a:ext uri="{C183D7F6-B498-43B3-948B-1728B52AA6E4}">
                <adec:decorative xmlns:adec="http://schemas.microsoft.com/office/drawing/2017/decorative" val="1"/>
              </a:ext>
            </a:extLst>
          </p:cNvPr>
          <p:cNvPicPr>
            <a:picLocks noChangeAspect="1"/>
          </p:cNvPicPr>
          <p:nvPr/>
        </p:nvPicPr>
        <p:blipFill>
          <a:blip r:embed="rId3"/>
          <a:srcRect/>
          <a:stretch/>
        </p:blipFill>
        <p:spPr>
          <a:xfrm>
            <a:off x="4016709" y="683573"/>
            <a:ext cx="3813543" cy="2531768"/>
          </a:xfrm>
          <a:prstGeom prst="rect">
            <a:avLst/>
          </a:prstGeom>
        </p:spPr>
      </p:pic>
      <p:pic>
        <p:nvPicPr>
          <p:cNvPr id="10" name="Picture 9">
            <a:extLst>
              <a:ext uri="{FF2B5EF4-FFF2-40B4-BE49-F238E27FC236}">
                <a16:creationId xmlns:a16="http://schemas.microsoft.com/office/drawing/2014/main" id="{8BE31CC9-0B7E-6B91-4109-5D6FB5A59D52}"/>
              </a:ext>
              <a:ext uri="{C183D7F6-B498-43B3-948B-1728B52AA6E4}">
                <adec:decorative xmlns:adec="http://schemas.microsoft.com/office/drawing/2017/decorative" val="1"/>
              </a:ext>
            </a:extLst>
          </p:cNvPr>
          <p:cNvPicPr>
            <a:picLocks noChangeAspect="1"/>
          </p:cNvPicPr>
          <p:nvPr/>
        </p:nvPicPr>
        <p:blipFill>
          <a:blip r:embed="rId4"/>
          <a:srcRect/>
          <a:stretch/>
        </p:blipFill>
        <p:spPr>
          <a:xfrm>
            <a:off x="4012313" y="3426959"/>
            <a:ext cx="3813543" cy="2542362"/>
          </a:xfrm>
          <a:prstGeom prst="rect">
            <a:avLst/>
          </a:prstGeom>
        </p:spPr>
      </p:pic>
      <p:pic>
        <p:nvPicPr>
          <p:cNvPr id="11" name="Picture 10">
            <a:extLst>
              <a:ext uri="{FF2B5EF4-FFF2-40B4-BE49-F238E27FC236}">
                <a16:creationId xmlns:a16="http://schemas.microsoft.com/office/drawing/2014/main" id="{4DE08C57-2B6D-006B-68D3-5C5B61E239EF}"/>
              </a:ext>
              <a:ext uri="{C183D7F6-B498-43B3-948B-1728B52AA6E4}">
                <adec:decorative xmlns:adec="http://schemas.microsoft.com/office/drawing/2017/decorative" val="1"/>
              </a:ext>
            </a:extLst>
          </p:cNvPr>
          <p:cNvPicPr>
            <a:picLocks noChangeAspect="1"/>
          </p:cNvPicPr>
          <p:nvPr/>
        </p:nvPicPr>
        <p:blipFill>
          <a:blip r:embed="rId5"/>
          <a:srcRect/>
          <a:stretch/>
        </p:blipFill>
        <p:spPr>
          <a:xfrm>
            <a:off x="8002554" y="682465"/>
            <a:ext cx="3819503" cy="2541628"/>
          </a:xfrm>
          <a:prstGeom prst="rect">
            <a:avLst/>
          </a:prstGeom>
        </p:spPr>
      </p:pic>
      <p:pic>
        <p:nvPicPr>
          <p:cNvPr id="12" name="Picture 11">
            <a:extLst>
              <a:ext uri="{FF2B5EF4-FFF2-40B4-BE49-F238E27FC236}">
                <a16:creationId xmlns:a16="http://schemas.microsoft.com/office/drawing/2014/main" id="{EBB6B3F3-A124-2D7A-2BEB-D20DDA20A544}"/>
              </a:ext>
              <a:ext uri="{C183D7F6-B498-43B3-948B-1728B52AA6E4}">
                <adec:decorative xmlns:adec="http://schemas.microsoft.com/office/drawing/2017/decorative" val="1"/>
              </a:ext>
            </a:extLst>
          </p:cNvPr>
          <p:cNvPicPr>
            <a:picLocks noChangeAspect="1"/>
          </p:cNvPicPr>
          <p:nvPr/>
        </p:nvPicPr>
        <p:blipFill>
          <a:blip r:embed="rId6"/>
          <a:srcRect l="29092" t="359" r="22078"/>
          <a:stretch/>
        </p:blipFill>
        <p:spPr>
          <a:xfrm rot="5400000">
            <a:off x="8659090" y="2784762"/>
            <a:ext cx="2507672" cy="3837710"/>
          </a:xfrm>
          <a:prstGeom prst="rect">
            <a:avLst/>
          </a:prstGeom>
        </p:spPr>
      </p:pic>
    </p:spTree>
    <p:extLst>
      <p:ext uri="{BB962C8B-B14F-4D97-AF65-F5344CB8AC3E}">
        <p14:creationId xmlns:p14="http://schemas.microsoft.com/office/powerpoint/2010/main" val="2225406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54940B-752E-4507-36DE-BAB9981235DC}"/>
              </a:ext>
            </a:extLst>
          </p:cNvPr>
          <p:cNvSpPr>
            <a:spLocks noGrp="1"/>
          </p:cNvSpPr>
          <p:nvPr>
            <p:ph type="title"/>
          </p:nvPr>
        </p:nvSpPr>
        <p:spPr/>
        <p:txBody>
          <a:bodyPr>
            <a:normAutofit/>
          </a:bodyPr>
          <a:lstStyle/>
          <a:p>
            <a:r>
              <a:rPr lang="en-US" sz="800" dirty="0">
                <a:solidFill>
                  <a:srgbClr val="0033A0"/>
                </a:solidFill>
              </a:rPr>
              <a:t>Dairy Products</a:t>
            </a:r>
          </a:p>
        </p:txBody>
      </p:sp>
      <p:pic>
        <p:nvPicPr>
          <p:cNvPr id="8" name="Picture 7" descr="butter">
            <a:extLst>
              <a:ext uri="{FF2B5EF4-FFF2-40B4-BE49-F238E27FC236}">
                <a16:creationId xmlns:a16="http://schemas.microsoft.com/office/drawing/2014/main" id="{A5BCB3DD-FB15-BF63-28E0-C30594C809F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19435" y="283113"/>
            <a:ext cx="3086100" cy="2057400"/>
          </a:xfrm>
          <a:prstGeom prst="rect">
            <a:avLst/>
          </a:prstGeom>
        </p:spPr>
      </p:pic>
      <p:pic>
        <p:nvPicPr>
          <p:cNvPr id="9" name="Picture 8" descr="swiss cheese">
            <a:extLst>
              <a:ext uri="{FF2B5EF4-FFF2-40B4-BE49-F238E27FC236}">
                <a16:creationId xmlns:a16="http://schemas.microsoft.com/office/drawing/2014/main" id="{7F8DD31A-9606-BC68-F5CE-C54A3FC9040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25709" y="303777"/>
            <a:ext cx="3086100" cy="2057400"/>
          </a:xfrm>
          <a:prstGeom prst="rect">
            <a:avLst/>
          </a:prstGeom>
        </p:spPr>
      </p:pic>
      <p:pic>
        <p:nvPicPr>
          <p:cNvPr id="12" name="Picture 11" descr="milk">
            <a:extLst>
              <a:ext uri="{FF2B5EF4-FFF2-40B4-BE49-F238E27FC236}">
                <a16:creationId xmlns:a16="http://schemas.microsoft.com/office/drawing/2014/main" id="{03443B24-79FD-C65D-B830-6D216608720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74843" y="2249037"/>
            <a:ext cx="2776728" cy="2194560"/>
          </a:xfrm>
          <a:prstGeom prst="rect">
            <a:avLst/>
          </a:prstGeom>
        </p:spPr>
      </p:pic>
      <p:pic>
        <p:nvPicPr>
          <p:cNvPr id="10" name="Picture 9" descr="yogurt">
            <a:extLst>
              <a:ext uri="{FF2B5EF4-FFF2-40B4-BE49-F238E27FC236}">
                <a16:creationId xmlns:a16="http://schemas.microsoft.com/office/drawing/2014/main" id="{F76CEDDC-1AD0-BDA4-E023-282496B5600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919436" y="4169581"/>
            <a:ext cx="3090929" cy="2057400"/>
          </a:xfrm>
          <a:prstGeom prst="rect">
            <a:avLst/>
          </a:prstGeom>
        </p:spPr>
      </p:pic>
      <p:pic>
        <p:nvPicPr>
          <p:cNvPr id="11" name="Picture 10" descr="ice cream">
            <a:extLst>
              <a:ext uri="{FF2B5EF4-FFF2-40B4-BE49-F238E27FC236}">
                <a16:creationId xmlns:a16="http://schemas.microsoft.com/office/drawing/2014/main" id="{98493AA2-72DE-29D0-0FB6-AD47132D431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525709" y="4169581"/>
            <a:ext cx="3086100" cy="2057400"/>
          </a:xfrm>
          <a:prstGeom prst="rect">
            <a:avLst/>
          </a:prstGeom>
        </p:spPr>
      </p:pic>
    </p:spTree>
    <p:extLst>
      <p:ext uri="{BB962C8B-B14F-4D97-AF65-F5344CB8AC3E}">
        <p14:creationId xmlns:p14="http://schemas.microsoft.com/office/powerpoint/2010/main" val="40743305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199A29-E672-501A-EC4A-F471F366E03D}"/>
              </a:ext>
            </a:extLst>
          </p:cNvPr>
          <p:cNvSpPr>
            <a:spLocks noGrp="1"/>
          </p:cNvSpPr>
          <p:nvPr>
            <p:ph type="title" idx="4294967295"/>
          </p:nvPr>
        </p:nvSpPr>
        <p:spPr>
          <a:xfrm>
            <a:off x="838200" y="1022848"/>
            <a:ext cx="10515600" cy="1325563"/>
          </a:xfrm>
        </p:spPr>
        <p:txBody>
          <a:bodyPr anchor="b">
            <a:normAutofit/>
          </a:bodyPr>
          <a:lstStyle/>
          <a:p>
            <a:r>
              <a:rPr lang="en-US" sz="800" dirty="0">
                <a:solidFill>
                  <a:schemeClr val="bg1"/>
                </a:solidFill>
              </a:rPr>
              <a:t>And Justice for All - English</a:t>
            </a:r>
          </a:p>
        </p:txBody>
      </p:sp>
    </p:spTree>
    <p:extLst>
      <p:ext uri="{BB962C8B-B14F-4D97-AF65-F5344CB8AC3E}">
        <p14:creationId xmlns:p14="http://schemas.microsoft.com/office/powerpoint/2010/main" val="225279043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F32B01-19E3-32DA-B975-6E9E448D4DCD}"/>
              </a:ext>
            </a:extLst>
          </p:cNvPr>
          <p:cNvSpPr>
            <a:spLocks noGrp="1"/>
          </p:cNvSpPr>
          <p:nvPr>
            <p:ph type="title" idx="4294967295"/>
          </p:nvPr>
        </p:nvSpPr>
        <p:spPr>
          <a:xfrm>
            <a:off x="838200" y="1022848"/>
            <a:ext cx="10515600" cy="1325563"/>
          </a:xfrm>
        </p:spPr>
        <p:txBody>
          <a:bodyPr anchor="b">
            <a:normAutofit/>
          </a:bodyPr>
          <a:lstStyle/>
          <a:p>
            <a:r>
              <a:rPr lang="en-US" sz="800" dirty="0">
                <a:solidFill>
                  <a:schemeClr val="bg1"/>
                </a:solidFill>
              </a:rPr>
              <a:t>And Justice for All - Spanish</a:t>
            </a:r>
          </a:p>
        </p:txBody>
      </p:sp>
    </p:spTree>
    <p:extLst>
      <p:ext uri="{BB962C8B-B14F-4D97-AF65-F5344CB8AC3E}">
        <p14:creationId xmlns:p14="http://schemas.microsoft.com/office/powerpoint/2010/main" val="20598012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36E23E-351D-F6B2-3E29-B0A0AD64568D}"/>
              </a:ext>
            </a:extLst>
          </p:cNvPr>
          <p:cNvSpPr>
            <a:spLocks noGrp="1"/>
          </p:cNvSpPr>
          <p:nvPr>
            <p:ph type="title"/>
          </p:nvPr>
        </p:nvSpPr>
        <p:spPr/>
        <p:txBody>
          <a:bodyPr>
            <a:noAutofit/>
          </a:bodyPr>
          <a:lstStyle/>
          <a:p>
            <a:r>
              <a:rPr lang="en-US" sz="4000" dirty="0"/>
              <a:t>Milk and Other Dairy Products Start Here:</a:t>
            </a:r>
          </a:p>
        </p:txBody>
      </p:sp>
      <p:pic>
        <p:nvPicPr>
          <p:cNvPr id="9" name="Content Placeholder 8">
            <a:extLst>
              <a:ext uri="{FF2B5EF4-FFF2-40B4-BE49-F238E27FC236}">
                <a16:creationId xmlns:a16="http://schemas.microsoft.com/office/drawing/2014/main" id="{6902A317-E93D-CFF6-A080-29B29A33F9F6}"/>
              </a:ext>
              <a:ext uri="{C183D7F6-B498-43B3-948B-1728B52AA6E4}">
                <adec:decorative xmlns:adec="http://schemas.microsoft.com/office/drawing/2017/decorative" val="1"/>
              </a:ext>
            </a:extLst>
          </p:cNvPr>
          <p:cNvPicPr>
            <a:picLocks noGrp="1" noChangeAspect="1"/>
          </p:cNvPicPr>
          <p:nvPr>
            <p:ph idx="1"/>
          </p:nvPr>
        </p:nvPicPr>
        <p:blipFill>
          <a:blip r:embed="rId3"/>
          <a:stretch>
            <a:fillRect/>
          </a:stretch>
        </p:blipFill>
        <p:spPr>
          <a:xfrm>
            <a:off x="1574743" y="1825625"/>
            <a:ext cx="8980602" cy="3876675"/>
          </a:xfrm>
        </p:spPr>
      </p:pic>
    </p:spTree>
    <p:extLst>
      <p:ext uri="{BB962C8B-B14F-4D97-AF65-F5344CB8AC3E}">
        <p14:creationId xmlns:p14="http://schemas.microsoft.com/office/powerpoint/2010/main" val="42296478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36E23E-351D-F6B2-3E29-B0A0AD64568D}"/>
              </a:ext>
            </a:extLst>
          </p:cNvPr>
          <p:cNvSpPr>
            <a:spLocks noGrp="1"/>
          </p:cNvSpPr>
          <p:nvPr>
            <p:ph type="title"/>
          </p:nvPr>
        </p:nvSpPr>
        <p:spPr/>
        <p:txBody>
          <a:bodyPr/>
          <a:lstStyle/>
          <a:p>
            <a:r>
              <a:rPr lang="en-US" dirty="0"/>
              <a:t>It Takes 48 Hours To Go From</a:t>
            </a:r>
          </a:p>
        </p:txBody>
      </p:sp>
      <p:pic>
        <p:nvPicPr>
          <p:cNvPr id="8" name="Content Placeholder 7" descr="3 dairy cows">
            <a:extLst>
              <a:ext uri="{FF2B5EF4-FFF2-40B4-BE49-F238E27FC236}">
                <a16:creationId xmlns:a16="http://schemas.microsoft.com/office/drawing/2014/main" id="{8F5C132A-DC56-6D0F-3466-F6C77D8AF0A7}"/>
              </a:ext>
            </a:extLst>
          </p:cNvPr>
          <p:cNvPicPr>
            <a:picLocks noGrp="1" noChangeAspect="1"/>
          </p:cNvPicPr>
          <p:nvPr>
            <p:ph idx="1"/>
          </p:nvPr>
        </p:nvPicPr>
        <p:blipFill>
          <a:blip r:embed="rId3"/>
          <a:stretch>
            <a:fillRect/>
          </a:stretch>
        </p:blipFill>
        <p:spPr>
          <a:xfrm>
            <a:off x="768927" y="2344888"/>
            <a:ext cx="5022850" cy="2168223"/>
          </a:xfrm>
        </p:spPr>
      </p:pic>
      <p:sp>
        <p:nvSpPr>
          <p:cNvPr id="10" name="TextBox 9">
            <a:extLst>
              <a:ext uri="{FF2B5EF4-FFF2-40B4-BE49-F238E27FC236}">
                <a16:creationId xmlns:a16="http://schemas.microsoft.com/office/drawing/2014/main" id="{BC310BEE-40F2-D97C-C5F0-71709E5C0C57}"/>
              </a:ext>
            </a:extLst>
          </p:cNvPr>
          <p:cNvSpPr txBox="1"/>
          <p:nvPr/>
        </p:nvSpPr>
        <p:spPr>
          <a:xfrm>
            <a:off x="5791200" y="3013502"/>
            <a:ext cx="1025237" cy="830997"/>
          </a:xfrm>
          <a:prstGeom prst="rect">
            <a:avLst/>
          </a:prstGeom>
          <a:noFill/>
        </p:spPr>
        <p:txBody>
          <a:bodyPr wrap="square" rtlCol="0">
            <a:spAutoFit/>
          </a:bodyPr>
          <a:lstStyle/>
          <a:p>
            <a:pPr algn="ctr"/>
            <a:r>
              <a:rPr lang="en-US" sz="4800" b="1" dirty="0">
                <a:latin typeface="Arial" panose="020B0604020202020204" pitchFamily="34" charset="0"/>
                <a:cs typeface="Arial" panose="020B0604020202020204" pitchFamily="34" charset="0"/>
              </a:rPr>
              <a:t>to</a:t>
            </a:r>
          </a:p>
        </p:txBody>
      </p:sp>
      <p:pic>
        <p:nvPicPr>
          <p:cNvPr id="9" name="Content Placeholder 7" descr="dairy aisle at grocery store">
            <a:extLst>
              <a:ext uri="{FF2B5EF4-FFF2-40B4-BE49-F238E27FC236}">
                <a16:creationId xmlns:a16="http://schemas.microsoft.com/office/drawing/2014/main" id="{348544CF-F514-F9C9-EDAB-93567A07C4E9}"/>
              </a:ext>
            </a:extLst>
          </p:cNvPr>
          <p:cNvPicPr>
            <a:picLocks noChangeAspect="1"/>
          </p:cNvPicPr>
          <p:nvPr/>
        </p:nvPicPr>
        <p:blipFill>
          <a:blip r:embed="rId4"/>
          <a:srcRect/>
          <a:stretch/>
        </p:blipFill>
        <p:spPr>
          <a:xfrm>
            <a:off x="6827012" y="2051703"/>
            <a:ext cx="4570154" cy="3046770"/>
          </a:xfrm>
          <a:prstGeom prst="rect">
            <a:avLst/>
          </a:prstGeom>
        </p:spPr>
      </p:pic>
    </p:spTree>
    <p:extLst>
      <p:ext uri="{BB962C8B-B14F-4D97-AF65-F5344CB8AC3E}">
        <p14:creationId xmlns:p14="http://schemas.microsoft.com/office/powerpoint/2010/main" val="7549374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nline Media 1" descr="Milk's Journey: 48 Hours in 48 Seconds">
            <a:hlinkClick r:id="" action="ppaction://media"/>
            <a:extLst>
              <a:ext uri="{FF2B5EF4-FFF2-40B4-BE49-F238E27FC236}">
                <a16:creationId xmlns:a16="http://schemas.microsoft.com/office/drawing/2014/main" id="{CB5FE51C-BC10-E91D-8719-A0116D9E60EE}"/>
              </a:ext>
            </a:extLst>
          </p:cNvPr>
          <p:cNvPicPr>
            <a:picLocks noRot="1" noChangeAspect="1"/>
          </p:cNvPicPr>
          <p:nvPr>
            <a:videoFile r:link="rId1"/>
          </p:nvPr>
        </p:nvPicPr>
        <p:blipFill>
          <a:blip r:embed="rId4"/>
          <a:stretch>
            <a:fillRect/>
          </a:stretch>
        </p:blipFill>
        <p:spPr>
          <a:xfrm>
            <a:off x="1500981" y="611188"/>
            <a:ext cx="9190038" cy="5192372"/>
          </a:xfrm>
          <a:prstGeom prst="rect">
            <a:avLst/>
          </a:prstGeom>
        </p:spPr>
      </p:pic>
      <p:sp>
        <p:nvSpPr>
          <p:cNvPr id="3" name="Title 2">
            <a:extLst>
              <a:ext uri="{FF2B5EF4-FFF2-40B4-BE49-F238E27FC236}">
                <a16:creationId xmlns:a16="http://schemas.microsoft.com/office/drawing/2014/main" id="{B0A049F7-0CE2-D073-146B-F8FFE7EA7EB3}"/>
              </a:ext>
            </a:extLst>
          </p:cNvPr>
          <p:cNvSpPr>
            <a:spLocks noGrp="1"/>
          </p:cNvSpPr>
          <p:nvPr>
            <p:ph type="title"/>
          </p:nvPr>
        </p:nvSpPr>
        <p:spPr/>
        <p:txBody>
          <a:bodyPr anchor="t">
            <a:normAutofit/>
          </a:bodyPr>
          <a:lstStyle/>
          <a:p>
            <a:r>
              <a:rPr lang="en-US" sz="800" dirty="0">
                <a:solidFill>
                  <a:schemeClr val="bg1"/>
                </a:solidFill>
              </a:rPr>
              <a:t>Milk’s Journey Video</a:t>
            </a:r>
          </a:p>
        </p:txBody>
      </p:sp>
    </p:spTree>
    <p:extLst>
      <p:ext uri="{BB962C8B-B14F-4D97-AF65-F5344CB8AC3E}">
        <p14:creationId xmlns:p14="http://schemas.microsoft.com/office/powerpoint/2010/main" val="3174810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36E23E-351D-F6B2-3E29-B0A0AD64568D}"/>
              </a:ext>
            </a:extLst>
          </p:cNvPr>
          <p:cNvSpPr>
            <a:spLocks noGrp="1"/>
          </p:cNvSpPr>
          <p:nvPr>
            <p:ph type="title"/>
          </p:nvPr>
        </p:nvSpPr>
        <p:spPr/>
        <p:txBody>
          <a:bodyPr anchor="ctr"/>
          <a:lstStyle/>
          <a:p>
            <a:pPr algn="ctr"/>
            <a:r>
              <a:rPr lang="en-US" dirty="0"/>
              <a:t>Where Are The Cows?</a:t>
            </a:r>
          </a:p>
        </p:txBody>
      </p:sp>
      <p:pic>
        <p:nvPicPr>
          <p:cNvPr id="6" name="Content Placeholder 5" descr="map of milk cows inventory in the United States from 2017 Census of Agriculture">
            <a:extLst>
              <a:ext uri="{FF2B5EF4-FFF2-40B4-BE49-F238E27FC236}">
                <a16:creationId xmlns:a16="http://schemas.microsoft.com/office/drawing/2014/main" id="{89312DA4-6197-CE70-D0B1-E16F624F3FAA}"/>
              </a:ext>
            </a:extLst>
          </p:cNvPr>
          <p:cNvPicPr>
            <a:picLocks noGrp="1" noChangeAspect="1"/>
          </p:cNvPicPr>
          <p:nvPr>
            <p:ph idx="4294967295"/>
          </p:nvPr>
        </p:nvPicPr>
        <p:blipFill>
          <a:blip r:embed="rId3"/>
          <a:stretch>
            <a:fillRect/>
          </a:stretch>
        </p:blipFill>
        <p:spPr>
          <a:xfrm>
            <a:off x="4432300" y="295357"/>
            <a:ext cx="7759700" cy="5886286"/>
          </a:xfrm>
        </p:spPr>
      </p:pic>
    </p:spTree>
    <p:extLst>
      <p:ext uri="{BB962C8B-B14F-4D97-AF65-F5344CB8AC3E}">
        <p14:creationId xmlns:p14="http://schemas.microsoft.com/office/powerpoint/2010/main" val="40934674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252ADD-B5FD-3D22-BBB5-8C6D285C72A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3CAA832-BBA9-32A1-F795-D36C71CFEC72}"/>
              </a:ext>
            </a:extLst>
          </p:cNvPr>
          <p:cNvSpPr>
            <a:spLocks noGrp="1"/>
          </p:cNvSpPr>
          <p:nvPr>
            <p:ph type="title"/>
          </p:nvPr>
        </p:nvSpPr>
        <p:spPr/>
        <p:txBody>
          <a:bodyPr anchor="ctr"/>
          <a:lstStyle/>
          <a:p>
            <a:pPr algn="ctr"/>
            <a:r>
              <a:rPr lang="en-US" dirty="0"/>
              <a:t>Where are the cows? </a:t>
            </a:r>
          </a:p>
        </p:txBody>
      </p:sp>
      <p:pic>
        <p:nvPicPr>
          <p:cNvPr id="6" name="Content Placeholder 5" descr="map of milk cow inventory in the United States from 2017 Census of Agriculture with South Dakota marked">
            <a:extLst>
              <a:ext uri="{FF2B5EF4-FFF2-40B4-BE49-F238E27FC236}">
                <a16:creationId xmlns:a16="http://schemas.microsoft.com/office/drawing/2014/main" id="{27017D14-B8D4-97D0-3312-3C383C827593}"/>
              </a:ext>
            </a:extLst>
          </p:cNvPr>
          <p:cNvPicPr>
            <a:picLocks noGrp="1" noChangeAspect="1"/>
          </p:cNvPicPr>
          <p:nvPr>
            <p:ph idx="4294967295"/>
          </p:nvPr>
        </p:nvPicPr>
        <p:blipFill>
          <a:blip r:embed="rId3"/>
          <a:stretch>
            <a:fillRect/>
          </a:stretch>
        </p:blipFill>
        <p:spPr>
          <a:xfrm>
            <a:off x="3948545" y="294698"/>
            <a:ext cx="7758546" cy="5886414"/>
          </a:xfrm>
        </p:spPr>
      </p:pic>
      <p:sp>
        <p:nvSpPr>
          <p:cNvPr id="3" name="TextBox 2">
            <a:extLst>
              <a:ext uri="{FF2B5EF4-FFF2-40B4-BE49-F238E27FC236}">
                <a16:creationId xmlns:a16="http://schemas.microsoft.com/office/drawing/2014/main" id="{EEEFA779-08D8-293E-4453-FE1F98E8C129}"/>
              </a:ext>
            </a:extLst>
          </p:cNvPr>
          <p:cNvSpPr txBox="1"/>
          <p:nvPr/>
        </p:nvSpPr>
        <p:spPr>
          <a:xfrm>
            <a:off x="6678739" y="2505884"/>
            <a:ext cx="1017238" cy="584775"/>
          </a:xfrm>
          <a:prstGeom prst="rect">
            <a:avLst/>
          </a:prstGeom>
          <a:noFill/>
          <a:ln w="28575">
            <a:solidFill>
              <a:srgbClr val="0033A0"/>
            </a:solidFill>
          </a:ln>
        </p:spPr>
        <p:txBody>
          <a:bodyPr wrap="square" rtlCol="0">
            <a:spAutoFit/>
          </a:bodyPr>
          <a:lstStyle/>
          <a:p>
            <a:pPr algn="ctr"/>
            <a:r>
              <a:rPr lang="en-US" sz="3200" b="1" dirty="0">
                <a:ln>
                  <a:solidFill>
                    <a:srgbClr val="0033A0"/>
                  </a:solidFill>
                </a:ln>
                <a:solidFill>
                  <a:srgbClr val="0033A0"/>
                </a:solidFill>
                <a:latin typeface="Arial" panose="020B0604020202020204" pitchFamily="34" charset="0"/>
                <a:cs typeface="Arial" panose="020B0604020202020204" pitchFamily="34" charset="0"/>
              </a:rPr>
              <a:t>SD</a:t>
            </a:r>
          </a:p>
        </p:txBody>
      </p:sp>
    </p:spTree>
    <p:extLst>
      <p:ext uri="{BB962C8B-B14F-4D97-AF65-F5344CB8AC3E}">
        <p14:creationId xmlns:p14="http://schemas.microsoft.com/office/powerpoint/2010/main" val="26580923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A06D19-B5AC-80F3-33F8-9C7578A0FE4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511DE1-DBF3-7BDB-7D4A-62CA5E8D0305}"/>
              </a:ext>
            </a:extLst>
          </p:cNvPr>
          <p:cNvSpPr>
            <a:spLocks noGrp="1"/>
          </p:cNvSpPr>
          <p:nvPr>
            <p:ph type="title"/>
          </p:nvPr>
        </p:nvSpPr>
        <p:spPr/>
        <p:txBody>
          <a:bodyPr anchor="ctr"/>
          <a:lstStyle/>
          <a:p>
            <a:pPr algn="ctr"/>
            <a:r>
              <a:rPr lang="en-US" dirty="0"/>
              <a:t>Where are the cows?  </a:t>
            </a:r>
          </a:p>
        </p:txBody>
      </p:sp>
      <p:pic>
        <p:nvPicPr>
          <p:cNvPr id="6" name="Content Placeholder 5" descr="map of South Dakota showing where dairy cattle live along with the locations of the dairy processing facilities">
            <a:extLst>
              <a:ext uri="{FF2B5EF4-FFF2-40B4-BE49-F238E27FC236}">
                <a16:creationId xmlns:a16="http://schemas.microsoft.com/office/drawing/2014/main" id="{9E1E2865-AA34-8A9A-351D-4FE46A1F5AA9}"/>
              </a:ext>
            </a:extLst>
          </p:cNvPr>
          <p:cNvPicPr>
            <a:picLocks noGrp="1"/>
          </p:cNvPicPr>
          <p:nvPr>
            <p:ph idx="4294967295"/>
          </p:nvPr>
        </p:nvPicPr>
        <p:blipFill>
          <a:blip r:embed="rId3"/>
          <a:srcRect/>
          <a:stretch/>
        </p:blipFill>
        <p:spPr>
          <a:xfrm>
            <a:off x="3549325" y="404028"/>
            <a:ext cx="8642676" cy="5612014"/>
          </a:xfrm>
        </p:spPr>
      </p:pic>
    </p:spTree>
    <p:extLst>
      <p:ext uri="{BB962C8B-B14F-4D97-AF65-F5344CB8AC3E}">
        <p14:creationId xmlns:p14="http://schemas.microsoft.com/office/powerpoint/2010/main" val="17200509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36E23E-351D-F6B2-3E29-B0A0AD64568D}"/>
              </a:ext>
            </a:extLst>
          </p:cNvPr>
          <p:cNvSpPr>
            <a:spLocks noGrp="1"/>
          </p:cNvSpPr>
          <p:nvPr>
            <p:ph type="title"/>
          </p:nvPr>
        </p:nvSpPr>
        <p:spPr/>
        <p:txBody>
          <a:bodyPr>
            <a:normAutofit/>
          </a:bodyPr>
          <a:lstStyle/>
          <a:p>
            <a:r>
              <a:rPr lang="en-US" dirty="0"/>
              <a:t>Dairy Moo News</a:t>
            </a:r>
            <a:br>
              <a:rPr lang="en-US" dirty="0"/>
            </a:br>
            <a:r>
              <a:rPr lang="en-US" sz="3200" i="1" dirty="0">
                <a:solidFill>
                  <a:srgbClr val="FFD100"/>
                </a:solidFill>
              </a:rPr>
              <a:t>Presenting our Dairy Line Up</a:t>
            </a:r>
          </a:p>
        </p:txBody>
      </p:sp>
      <p:pic>
        <p:nvPicPr>
          <p:cNvPr id="10" name="Picture 9" descr="ice cream cone">
            <a:extLst>
              <a:ext uri="{FF2B5EF4-FFF2-40B4-BE49-F238E27FC236}">
                <a16:creationId xmlns:a16="http://schemas.microsoft.com/office/drawing/2014/main" id="{F8D71AB2-550D-A93E-B6ED-8628172F6B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41156" y="667855"/>
            <a:ext cx="3768766" cy="2512510"/>
          </a:xfrm>
          <a:prstGeom prst="rect">
            <a:avLst/>
          </a:prstGeom>
        </p:spPr>
      </p:pic>
      <p:pic>
        <p:nvPicPr>
          <p:cNvPr id="11" name="Picture 10" descr="swiss cheese">
            <a:extLst>
              <a:ext uri="{FF2B5EF4-FFF2-40B4-BE49-F238E27FC236}">
                <a16:creationId xmlns:a16="http://schemas.microsoft.com/office/drawing/2014/main" id="{CD007FC4-EC59-FFC4-C006-F1F1FFD9F5A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48840" y="668618"/>
            <a:ext cx="3767193" cy="2511462"/>
          </a:xfrm>
          <a:prstGeom prst="rect">
            <a:avLst/>
          </a:prstGeom>
        </p:spPr>
      </p:pic>
      <p:pic>
        <p:nvPicPr>
          <p:cNvPr id="12" name="Picture 11" descr="milk">
            <a:extLst>
              <a:ext uri="{FF2B5EF4-FFF2-40B4-BE49-F238E27FC236}">
                <a16:creationId xmlns:a16="http://schemas.microsoft.com/office/drawing/2014/main" id="{C3207489-C0B8-0E1C-20A7-950CD9929D90}"/>
              </a:ext>
            </a:extLst>
          </p:cNvPr>
          <p:cNvPicPr>
            <a:picLocks noChangeAspect="1"/>
          </p:cNvPicPr>
          <p:nvPr/>
        </p:nvPicPr>
        <p:blipFill>
          <a:blip r:embed="rId5">
            <a:extLst>
              <a:ext uri="{28A0092B-C50C-407E-A947-70E740481C1C}">
                <a14:useLocalDpi xmlns:a14="http://schemas.microsoft.com/office/drawing/2010/main" val="0"/>
              </a:ext>
            </a:extLst>
          </a:blip>
          <a:srcRect l="-116" t="8347" r="116" b="7224"/>
          <a:stretch/>
        </p:blipFill>
        <p:spPr>
          <a:xfrm>
            <a:off x="3931568" y="3473060"/>
            <a:ext cx="3768481" cy="2514600"/>
          </a:xfrm>
          <a:prstGeom prst="rect">
            <a:avLst/>
          </a:prstGeom>
        </p:spPr>
      </p:pic>
      <p:pic>
        <p:nvPicPr>
          <p:cNvPr id="13" name="Picture 12" descr="yogurt">
            <a:extLst>
              <a:ext uri="{FF2B5EF4-FFF2-40B4-BE49-F238E27FC236}">
                <a16:creationId xmlns:a16="http://schemas.microsoft.com/office/drawing/2014/main" id="{DA8078AB-CE53-E1FF-F40D-6375600031F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48840" y="3473060"/>
            <a:ext cx="3771900" cy="2514600"/>
          </a:xfrm>
          <a:prstGeom prst="rect">
            <a:avLst/>
          </a:prstGeom>
        </p:spPr>
      </p:pic>
    </p:spTree>
    <p:extLst>
      <p:ext uri="{BB962C8B-B14F-4D97-AF65-F5344CB8AC3E}">
        <p14:creationId xmlns:p14="http://schemas.microsoft.com/office/powerpoint/2010/main" val="240328728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0044-AdoptACow-Beef-PPT-Template" id="{2354B3C4-BF88-5640-B539-852684CEC138}" vid="{A5F9DAC9-30B9-BA42-89CE-F07F26C001B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225</TotalTime>
  <Words>1417</Words>
  <Application>Microsoft Macintosh PowerPoint</Application>
  <PresentationFormat>Widescreen</PresentationFormat>
  <Paragraphs>96</Paragraphs>
  <Slides>21</Slides>
  <Notes>20</Notes>
  <HiddenSlides>0</HiddenSlides>
  <MMClips>1</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21</vt:i4>
      </vt:variant>
    </vt:vector>
  </HeadingPairs>
  <TitlesOfParts>
    <vt:vector size="27" baseType="lpstr">
      <vt:lpstr>Aptos</vt:lpstr>
      <vt:lpstr>Arial</vt:lpstr>
      <vt:lpstr>Calibri</vt:lpstr>
      <vt:lpstr>Noto Serif</vt:lpstr>
      <vt:lpstr>Palatino</vt:lpstr>
      <vt:lpstr>Office Theme</vt:lpstr>
      <vt:lpstr>Adopt-A-Cow: Dairy</vt:lpstr>
      <vt:lpstr>Dairy Products</vt:lpstr>
      <vt:lpstr>Milk and Other Dairy Products Start Here:</vt:lpstr>
      <vt:lpstr>It Takes 48 Hours To Go From</vt:lpstr>
      <vt:lpstr>Milk’s Journey Video</vt:lpstr>
      <vt:lpstr>Where Are The Cows?</vt:lpstr>
      <vt:lpstr>Where are the cows? </vt:lpstr>
      <vt:lpstr>Where are the cows?  </vt:lpstr>
      <vt:lpstr>Dairy Moo News Presenting our Dairy Line Up</vt:lpstr>
      <vt:lpstr>Stylin’ Sally the Holstein</vt:lpstr>
      <vt:lpstr>Stylin’ Sally the Holstein </vt:lpstr>
      <vt:lpstr>Runnin’ Rita the Brown Swiss</vt:lpstr>
      <vt:lpstr>Runnin’ Rita the Brown Swiss </vt:lpstr>
      <vt:lpstr>Gertrude the Great Guernsey</vt:lpstr>
      <vt:lpstr>Gertrude the Great Guernsey </vt:lpstr>
      <vt:lpstr>Cally the Compact Jersey</vt:lpstr>
      <vt:lpstr>Cally the Compact Jersey </vt:lpstr>
      <vt:lpstr>Are You My Momma?</vt:lpstr>
      <vt:lpstr>Are You My Momma? </vt:lpstr>
      <vt:lpstr>And Justice for All - English</vt:lpstr>
      <vt:lpstr>And Justice for All - Spanish</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Cartney, Shelly</dc:creator>
  <cp:lastModifiedBy>Cartney, Shelly</cp:lastModifiedBy>
  <cp:revision>10</cp:revision>
  <dcterms:created xsi:type="dcterms:W3CDTF">2024-07-19T18:33:50Z</dcterms:created>
  <dcterms:modified xsi:type="dcterms:W3CDTF">2024-10-09T17:20:07Z</dcterms:modified>
</cp:coreProperties>
</file>